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0" r:id="rId3"/>
    <p:sldId id="259" r:id="rId4"/>
    <p:sldId id="261" r:id="rId5"/>
    <p:sldId id="258" r:id="rId6"/>
    <p:sldId id="264" r:id="rId7"/>
    <p:sldId id="262" r:id="rId8"/>
    <p:sldId id="263" r:id="rId9"/>
    <p:sldId id="266" r:id="rId10"/>
    <p:sldId id="267" r:id="rId11"/>
    <p:sldId id="268" r:id="rId12"/>
    <p:sldId id="257" r:id="rId13"/>
  </p:sldIdLst>
  <p:sldSz cx="12601575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410" y="-498"/>
      </p:cViewPr>
      <p:guideLst>
        <p:guide orient="horz" pos="2160"/>
        <p:guide pos="396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9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6D8170-DDD9-4A27-A036-50CDA92A1741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9400" y="685800"/>
            <a:ext cx="62992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9E8A13-95E7-4390-992A-C258706831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068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Цель урока: способствовать пониманию детей основных признаков гласных звуков и букв.</a:t>
            </a:r>
          </a:p>
          <a:p>
            <a:r>
              <a:rPr lang="ru-RU" dirty="0" smtClean="0"/>
              <a:t>Планируемые результаты:</a:t>
            </a:r>
          </a:p>
          <a:p>
            <a:endParaRPr lang="ru-RU" dirty="0" smtClean="0"/>
          </a:p>
          <a:p>
            <a:r>
              <a:rPr lang="ru-RU" dirty="0" smtClean="0"/>
              <a:t>личностные УУД: осознание устойчивой учебно-познавательной мотивации учения;</a:t>
            </a:r>
          </a:p>
          <a:p>
            <a:endParaRPr lang="ru-RU" dirty="0" smtClean="0"/>
          </a:p>
          <a:p>
            <a:r>
              <a:rPr lang="ru-RU" dirty="0" smtClean="0"/>
              <a:t>регулятивные УУД: адекватно воспринимать оценку учителя, осуществлять контроль в форме сличения своей работы с заданным эталоном, вносить необходимые дополнения;</a:t>
            </a:r>
          </a:p>
          <a:p>
            <a:endParaRPr lang="ru-RU" dirty="0" smtClean="0"/>
          </a:p>
          <a:p>
            <a:r>
              <a:rPr lang="ru-RU" dirty="0" smtClean="0"/>
              <a:t>коммуникативные УУД: уметь обмениваться мнениями, слушать другого ученика- партнёра по коммуникации и учителя;</a:t>
            </a:r>
          </a:p>
          <a:p>
            <a:endParaRPr lang="ru-RU" dirty="0" smtClean="0"/>
          </a:p>
          <a:p>
            <a:r>
              <a:rPr lang="ru-RU" dirty="0" smtClean="0"/>
              <a:t>познавательные УУД: осуществлять поиск необходимой информации для выполнения учебных заданий, моделировать различные языковые единицы (слово, предложение);</a:t>
            </a:r>
          </a:p>
          <a:p>
            <a:endParaRPr lang="ru-RU" dirty="0" smtClean="0"/>
          </a:p>
          <a:p>
            <a:r>
              <a:rPr lang="ru-RU" dirty="0" smtClean="0"/>
              <a:t>предметные УУД:  различать гласные звуки на слух, знать роль гласных звуков в речи.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E8A13-95E7-4390-992A-C2587068317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5353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1. </a:t>
            </a:r>
            <a:r>
              <a:rPr lang="ru-RU" dirty="0" err="1" smtClean="0"/>
              <a:t>Оргмомент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E8A13-95E7-4390-992A-C2587068317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960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2. </a:t>
            </a:r>
            <a:r>
              <a:rPr lang="ru-RU" dirty="0" err="1" smtClean="0"/>
              <a:t>Атрикуляционная</a:t>
            </a:r>
            <a:r>
              <a:rPr lang="ru-RU" dirty="0" smtClean="0"/>
              <a:t> гимнастика.</a:t>
            </a:r>
          </a:p>
          <a:p>
            <a:pPr marL="228600" indent="-228600">
              <a:buAutoNum type="arabicPeriod"/>
            </a:pPr>
            <a:r>
              <a:rPr lang="ru-RU" dirty="0" smtClean="0"/>
              <a:t>Для того, чтобы наш язычок был послушным и правильно произносил звуки, сделаем небольшую зарядку - артикуляционная гимнастика.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E8A13-95E7-4390-992A-C2587068317B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2337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2. </a:t>
            </a:r>
            <a:r>
              <a:rPr lang="ru-RU" dirty="0" err="1" smtClean="0"/>
              <a:t>Атрикуляционная</a:t>
            </a:r>
            <a:r>
              <a:rPr lang="ru-RU" dirty="0" smtClean="0"/>
              <a:t> гимнастика.</a:t>
            </a:r>
          </a:p>
          <a:p>
            <a:pPr marL="228600" indent="-228600">
              <a:buAutoNum type="arabicPeriod"/>
            </a:pPr>
            <a:r>
              <a:rPr lang="ru-RU" dirty="0" smtClean="0"/>
              <a:t>Для того, чтобы наш язычок был послушным и правильно произносил звуки, сделаем небольшую зарядку - артикуляционная гимнастика.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E8A13-95E7-4390-992A-C2587068317B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2337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ru-RU" dirty="0" smtClean="0"/>
              <a:t>Актуализация знаний</a:t>
            </a:r>
            <a:r>
              <a:rPr lang="ru-RU" baseline="0" dirty="0" smtClean="0"/>
              <a:t> и формулирование темы и цели урока.</a:t>
            </a:r>
          </a:p>
          <a:p>
            <a:pPr marL="0" indent="0">
              <a:buNone/>
            </a:pPr>
            <a:r>
              <a:rPr lang="ru-RU" baseline="0" dirty="0" smtClean="0"/>
              <a:t>Возможный ответ детей: </a:t>
            </a:r>
            <a:r>
              <a:rPr lang="ru-RU" dirty="0" smtClean="0"/>
              <a:t>Различать (повторять) гласные звуки и буквы). Гласные </a:t>
            </a:r>
            <a:r>
              <a:rPr lang="ru-RU" dirty="0" err="1" smtClean="0"/>
              <a:t>ртораскрыватели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E8A13-95E7-4390-992A-C2587068317B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1086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- Когда мы произносим гласные звуки, наш рот всегда открыт, для него нет преград- ни зубы, ни язык, ни губы ему не мешают.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E8A13-95E7-4390-992A-C2587068317B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5011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Дети вспоминают</a:t>
            </a:r>
            <a:r>
              <a:rPr lang="ru-RU" baseline="0" dirty="0" smtClean="0"/>
              <a:t> все, что  знают о гласных.</a:t>
            </a:r>
          </a:p>
          <a:p>
            <a:r>
              <a:rPr lang="ru-RU" baseline="0" dirty="0" smtClean="0"/>
              <a:t>Буква А - первая буква русского алфавита.  Буква У вместе с буквой А могут образовать слова «Ау» и «</a:t>
            </a:r>
            <a:r>
              <a:rPr lang="ru-RU" baseline="0" dirty="0" err="1" smtClean="0"/>
              <a:t>Уа</a:t>
            </a:r>
            <a:r>
              <a:rPr lang="ru-RU" baseline="0" dirty="0" smtClean="0"/>
              <a:t>». Буква «О» похожа на цифру ноль.  Буква  и звук И может превратить мышку в мишку. Слов, которые начинаются с буквы Ы нет. В основном она встречается в середине и на конце слов и </a:t>
            </a:r>
            <a:r>
              <a:rPr lang="ru-RU" baseline="0" dirty="0" err="1" smtClean="0"/>
              <a:t>т.д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E8A13-95E7-4390-992A-C2587068317B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121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Каждый получает </a:t>
            </a:r>
            <a:r>
              <a:rPr lang="ru-RU" dirty="0" err="1" smtClean="0"/>
              <a:t>листочик</a:t>
            </a:r>
            <a:r>
              <a:rPr lang="ru-RU" dirty="0" smtClean="0"/>
              <a:t> с индивидуальным</a:t>
            </a:r>
            <a:r>
              <a:rPr lang="ru-RU" baseline="0" dirty="0" smtClean="0"/>
              <a:t> заданием. </a:t>
            </a:r>
            <a:r>
              <a:rPr lang="ru-RU" dirty="0" smtClean="0"/>
              <a:t>Необходимо</a:t>
            </a:r>
            <a:r>
              <a:rPr lang="ru-RU" baseline="0" dirty="0" smtClean="0"/>
              <a:t> вычеркнуть буквы соответственно заданию.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E8A13-95E7-4390-992A-C2587068317B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8292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0.jpeg"/><Relationship Id="rId7" Type="http://schemas.openxmlformats.org/officeDocument/2006/relationships/image" Target="../media/image13.jpe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45118" y="2130426"/>
            <a:ext cx="10711339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90236" y="3886200"/>
            <a:ext cx="882110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99" y="1340768"/>
            <a:ext cx="1607815" cy="184101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195241" y="4094141"/>
            <a:ext cx="2577154" cy="257715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84363" y="4365104"/>
            <a:ext cx="2680915" cy="2588866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32635" y="5283075"/>
            <a:ext cx="1872208" cy="138822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10241040" y="4234080"/>
            <a:ext cx="2307230" cy="243721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7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93074" y="5494529"/>
            <a:ext cx="1440159" cy="1293893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04843" y="5494529"/>
            <a:ext cx="1418458" cy="12742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136142" y="274639"/>
            <a:ext cx="2835354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30079" y="274639"/>
            <a:ext cx="8296037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5437" y="4406901"/>
            <a:ext cx="1071133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95437" y="2906713"/>
            <a:ext cx="10711339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30079" y="1600201"/>
            <a:ext cx="55656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405800" y="1600201"/>
            <a:ext cx="55656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079" y="1535113"/>
            <a:ext cx="556788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30079" y="2174875"/>
            <a:ext cx="556788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401426" y="1535113"/>
            <a:ext cx="557007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401426" y="2174875"/>
            <a:ext cx="557007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080" y="273050"/>
            <a:ext cx="414583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26866" y="273051"/>
            <a:ext cx="70446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080" y="1435101"/>
            <a:ext cx="414583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69997" y="4800600"/>
            <a:ext cx="756094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469997" y="612775"/>
            <a:ext cx="756094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469997" y="5367338"/>
            <a:ext cx="756094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9.pn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7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079" y="274638"/>
            <a:ext cx="1134141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079" y="1600201"/>
            <a:ext cx="1134141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30079" y="6356351"/>
            <a:ext cx="29403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305538" y="6356351"/>
            <a:ext cx="39904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031129" y="6356351"/>
            <a:ext cx="29403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822034">
            <a:off x="10300096" y="69912"/>
            <a:ext cx="2481585" cy="22433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2798264"/>
            <a:ext cx="4034383" cy="4034383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06265" y="4911528"/>
            <a:ext cx="2138538" cy="1921119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4034383" y="-226874"/>
            <a:ext cx="3672408" cy="3546317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0106" y="117535"/>
            <a:ext cx="2495550" cy="285750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19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44803" y="4599398"/>
            <a:ext cx="2833120" cy="2545381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8982755" y="2950675"/>
            <a:ext cx="3606349" cy="380952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 userDrawn="1"/>
        </p:nvPicPr>
        <p:blipFill>
          <a:blip r:embed="rId2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52715" y="2786646"/>
            <a:ext cx="2417069" cy="1792228"/>
          </a:xfrm>
          <a:prstGeom prst="rect">
            <a:avLst/>
          </a:prstGeom>
        </p:spPr>
      </p:pic>
      <p:sp>
        <p:nvSpPr>
          <p:cNvPr id="17" name="Прямоугольник 16"/>
          <p:cNvSpPr/>
          <p:nvPr userDrawn="1"/>
        </p:nvSpPr>
        <p:spPr>
          <a:xfrm>
            <a:off x="-62069" y="0"/>
            <a:ext cx="12663644" cy="6883829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мка 17"/>
          <p:cNvSpPr/>
          <p:nvPr userDrawn="1"/>
        </p:nvSpPr>
        <p:spPr>
          <a:xfrm>
            <a:off x="-62068" y="0"/>
            <a:ext cx="12713242" cy="6883829"/>
          </a:xfrm>
          <a:prstGeom prst="frame">
            <a:avLst>
              <a:gd name="adj1" fmla="val 2689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img-fotki.yandex.ru/get/6510/16969765.87/0_6a1ab_94d87359_M.png" TargetMode="External"/><Relationship Id="rId13" Type="http://schemas.openxmlformats.org/officeDocument/2006/relationships/hyperlink" Target="http://kidwelcome.ru/images/bukvi/je/bukva_je.jpg" TargetMode="External"/><Relationship Id="rId18" Type="http://schemas.openxmlformats.org/officeDocument/2006/relationships/hyperlink" Target="http://www.myclass.dp.ua/_ld/8/78422145.jpg" TargetMode="External"/><Relationship Id="rId3" Type="http://schemas.openxmlformats.org/officeDocument/2006/relationships/hyperlink" Target="https://avatanplus.com/files/resources/mid/584530ac494b4158ce46210c.png" TargetMode="External"/><Relationship Id="rId7" Type="http://schemas.openxmlformats.org/officeDocument/2006/relationships/hyperlink" Target="https://mir-produktov.com/upload/iblock/30a/30a8345f2cdc8be94e3a29d9a93c4480.jpg" TargetMode="External"/><Relationship Id="rId12" Type="http://schemas.openxmlformats.org/officeDocument/2006/relationships/hyperlink" Target="http://ljubimyj-detskij.ru/images/azbuka/al-16.jpg" TargetMode="External"/><Relationship Id="rId17" Type="http://schemas.openxmlformats.org/officeDocument/2006/relationships/hyperlink" Target="https://i.pinimg.com/564x/87/95/91/8795910cec1912542d30ec8253fc34ed.jpg" TargetMode="External"/><Relationship Id="rId2" Type="http://schemas.openxmlformats.org/officeDocument/2006/relationships/notesSlide" Target="../notesSlides/notesSlide8.xml"/><Relationship Id="rId16" Type="http://schemas.openxmlformats.org/officeDocument/2006/relationships/hyperlink" Target="https://ds04.infourok.ru/uploads/ex/08ee/0009099d-f3f7f0c1/640/img18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ngimg.com/uploads/melon/melon_PNG14380.png" TargetMode="External"/><Relationship Id="rId11" Type="http://schemas.openxmlformats.org/officeDocument/2006/relationships/hyperlink" Target="https://nsportal.ru/nachalnaya-shkola/chtenie/2018/07/13/glasnye-zvuki-rtoraskryvateli-a-o-u-e-y-i" TargetMode="External"/><Relationship Id="rId5" Type="http://schemas.openxmlformats.org/officeDocument/2006/relationships/hyperlink" Target="http://0lik.ru/uploads/posts/2017-02/1486889000_cq13szj6blg0oxv.jpg" TargetMode="External"/><Relationship Id="rId15" Type="http://schemas.openxmlformats.org/officeDocument/2006/relationships/hyperlink" Target="https://cdn3.vectorstock.com/i/1000x1000/24/92/kids-playing-hide-and-seek-in-the-park-vector-18012492.jpg" TargetMode="External"/><Relationship Id="rId10" Type="http://schemas.openxmlformats.org/officeDocument/2006/relationships/hyperlink" Target="http://img0.liveinternet.ru/images/attach/c/7/97/558/97558960_utka.png" TargetMode="External"/><Relationship Id="rId4" Type="http://schemas.openxmlformats.org/officeDocument/2006/relationships/hyperlink" Target="https://scrap-nabor.ru/_ph/14/2/30415704.jpg?1536246520" TargetMode="External"/><Relationship Id="rId9" Type="http://schemas.openxmlformats.org/officeDocument/2006/relationships/hyperlink" Target="https://img-fotki.yandex.ru/get/9555/16969765.174/0_7bbc4_c24cb3bf_M.png" TargetMode="External"/><Relationship Id="rId14" Type="http://schemas.openxmlformats.org/officeDocument/2006/relationships/hyperlink" Target="https://arhivurokov.ru/kopilka/up/html/2016/11/27/k_583abbd9e0337/363003_29.jpe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jpeg"/><Relationship Id="rId4" Type="http://schemas.openxmlformats.org/officeDocument/2006/relationships/image" Target="../media/image17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12" Type="http://schemas.openxmlformats.org/officeDocument/2006/relationships/image" Target="../media/image3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8.png"/><Relationship Id="rId7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34.jpeg"/><Relationship Id="rId4" Type="http://schemas.openxmlformats.org/officeDocument/2006/relationships/image" Target="../media/image6.png"/><Relationship Id="rId9" Type="http://schemas.openxmlformats.org/officeDocument/2006/relationships/image" Target="../media/image3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4243" y="2564904"/>
            <a:ext cx="10711339" cy="1470025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Гласные звуки – </a:t>
            </a:r>
            <a:r>
              <a:rPr lang="ru-RU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ртораскрыватели</a:t>
            </a:r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[а], [о], [у], [э], [ы], [и]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4283" y="260648"/>
            <a:ext cx="8821103" cy="1752600"/>
          </a:xfrm>
        </p:spPr>
        <p:txBody>
          <a:bodyPr/>
          <a:lstStyle/>
          <a:p>
            <a:r>
              <a:rPr lang="ru-RU" sz="4000" b="1" dirty="0">
                <a:solidFill>
                  <a:srgbClr val="009900"/>
                </a:solidFill>
                <a:ea typeface="+mj-ea"/>
                <a:cs typeface="+mj-cs"/>
              </a:rPr>
              <a:t>обучение грамоте</a:t>
            </a:r>
            <a:br>
              <a:rPr lang="ru-RU" sz="4000" b="1" dirty="0">
                <a:solidFill>
                  <a:srgbClr val="009900"/>
                </a:solidFill>
                <a:ea typeface="+mj-ea"/>
                <a:cs typeface="+mj-cs"/>
              </a:rPr>
            </a:br>
            <a:r>
              <a:rPr lang="ru-RU" sz="4000" b="1" dirty="0">
                <a:solidFill>
                  <a:srgbClr val="009900"/>
                </a:solidFill>
                <a:ea typeface="+mj-ea"/>
                <a:cs typeface="+mj-cs"/>
              </a:rPr>
              <a:t>1 класс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749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6378" y="1340768"/>
            <a:ext cx="6299200" cy="57554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</a:rPr>
              <a:t>Э – О </a:t>
            </a:r>
            <a:r>
              <a:rPr lang="ru-RU" sz="5400" b="1" dirty="0">
                <a:solidFill>
                  <a:srgbClr val="002060"/>
                </a:solidFill>
              </a:rPr>
              <a:t>– </a:t>
            </a:r>
            <a:r>
              <a:rPr lang="ru-RU" sz="5400" b="1" dirty="0" smtClean="0">
                <a:solidFill>
                  <a:srgbClr val="002060"/>
                </a:solidFill>
              </a:rPr>
              <a:t>У </a:t>
            </a:r>
            <a:r>
              <a:rPr lang="ru-RU" sz="5400" b="1" dirty="0">
                <a:solidFill>
                  <a:srgbClr val="002060"/>
                </a:solidFill>
              </a:rPr>
              <a:t>– И </a:t>
            </a:r>
          </a:p>
          <a:p>
            <a:r>
              <a:rPr lang="ru-RU" sz="5400" b="1" dirty="0">
                <a:solidFill>
                  <a:srgbClr val="002060"/>
                </a:solidFill>
              </a:rPr>
              <a:t>Э</a:t>
            </a:r>
            <a:r>
              <a:rPr lang="ru-RU" sz="5400" b="1" dirty="0" smtClean="0">
                <a:solidFill>
                  <a:srgbClr val="002060"/>
                </a:solidFill>
              </a:rPr>
              <a:t>– </a:t>
            </a:r>
            <a:r>
              <a:rPr lang="ru-RU" sz="5400" b="1" dirty="0">
                <a:solidFill>
                  <a:srgbClr val="002060"/>
                </a:solidFill>
              </a:rPr>
              <a:t>У – </a:t>
            </a:r>
            <a:r>
              <a:rPr lang="ru-RU" sz="5400" b="1" dirty="0" smtClean="0">
                <a:solidFill>
                  <a:srgbClr val="002060"/>
                </a:solidFill>
              </a:rPr>
              <a:t>И – </a:t>
            </a:r>
            <a:r>
              <a:rPr lang="ru-RU" sz="5400" b="1" dirty="0">
                <a:solidFill>
                  <a:srgbClr val="002060"/>
                </a:solidFill>
              </a:rPr>
              <a:t>О  </a:t>
            </a:r>
          </a:p>
          <a:p>
            <a:r>
              <a:rPr lang="ru-RU" sz="5400" b="1" dirty="0" smtClean="0">
                <a:solidFill>
                  <a:srgbClr val="002060"/>
                </a:solidFill>
              </a:rPr>
              <a:t>Э </a:t>
            </a:r>
            <a:r>
              <a:rPr lang="ru-RU" sz="5400" b="1" dirty="0">
                <a:solidFill>
                  <a:srgbClr val="002060"/>
                </a:solidFill>
              </a:rPr>
              <a:t>– И – О – У </a:t>
            </a:r>
          </a:p>
          <a:p>
            <a:r>
              <a:rPr lang="ru-RU" sz="5400" b="1" dirty="0">
                <a:solidFill>
                  <a:srgbClr val="002060"/>
                </a:solidFill>
              </a:rPr>
              <a:t>У – </a:t>
            </a:r>
            <a:r>
              <a:rPr lang="ru-RU" sz="5400" b="1" dirty="0" smtClean="0">
                <a:solidFill>
                  <a:srgbClr val="002060"/>
                </a:solidFill>
              </a:rPr>
              <a:t>Э </a:t>
            </a:r>
            <a:r>
              <a:rPr lang="ru-RU" sz="5400" b="1" dirty="0">
                <a:solidFill>
                  <a:srgbClr val="002060"/>
                </a:solidFill>
              </a:rPr>
              <a:t>– И – О  </a:t>
            </a:r>
          </a:p>
          <a:p>
            <a:r>
              <a:rPr lang="ru-RU" sz="5400" b="1" dirty="0">
                <a:solidFill>
                  <a:srgbClr val="002060"/>
                </a:solidFill>
              </a:rPr>
              <a:t>У – И – О – </a:t>
            </a:r>
            <a:r>
              <a:rPr lang="ru-RU" sz="5400" b="1" dirty="0" smtClean="0">
                <a:solidFill>
                  <a:srgbClr val="002060"/>
                </a:solidFill>
              </a:rPr>
              <a:t>Э </a:t>
            </a:r>
            <a:endParaRPr lang="ru-RU" sz="5400" b="1" dirty="0">
              <a:solidFill>
                <a:srgbClr val="002060"/>
              </a:solidFill>
            </a:endParaRPr>
          </a:p>
          <a:p>
            <a:r>
              <a:rPr lang="ru-RU" sz="5400" b="1" dirty="0">
                <a:solidFill>
                  <a:srgbClr val="002060"/>
                </a:solidFill>
              </a:rPr>
              <a:t>У – О - </a:t>
            </a:r>
            <a:r>
              <a:rPr lang="ru-RU" sz="5400" b="1" dirty="0" smtClean="0">
                <a:solidFill>
                  <a:srgbClr val="002060"/>
                </a:solidFill>
              </a:rPr>
              <a:t>Э </a:t>
            </a:r>
            <a:r>
              <a:rPr lang="ru-RU" sz="5400" b="1" dirty="0">
                <a:solidFill>
                  <a:srgbClr val="002060"/>
                </a:solidFill>
              </a:rPr>
              <a:t>– И</a:t>
            </a:r>
          </a:p>
          <a:p>
            <a:endParaRPr lang="ru-RU" sz="4400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096998" y="1402323"/>
            <a:ext cx="62992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sz="6000" b="1" dirty="0" smtClean="0">
                <a:solidFill>
                  <a:srgbClr val="002060"/>
                </a:solidFill>
              </a:rPr>
              <a:t>УА</a:t>
            </a:r>
          </a:p>
          <a:p>
            <a:pPr lvl="0"/>
            <a:endParaRPr lang="ru-RU" sz="6000" b="1" dirty="0" smtClean="0">
              <a:solidFill>
                <a:srgbClr val="002060"/>
              </a:solidFill>
            </a:endParaRPr>
          </a:p>
          <a:p>
            <a:pPr lvl="0"/>
            <a:r>
              <a:rPr lang="ru-RU" sz="6000" b="1" dirty="0" smtClean="0">
                <a:solidFill>
                  <a:srgbClr val="002060"/>
                </a:solidFill>
              </a:rPr>
              <a:t>АУ</a:t>
            </a:r>
          </a:p>
          <a:p>
            <a:pPr lvl="0"/>
            <a:endParaRPr lang="ru-RU" sz="6000" b="1" dirty="0" smtClean="0">
              <a:solidFill>
                <a:srgbClr val="002060"/>
              </a:solidFill>
            </a:endParaRPr>
          </a:p>
          <a:p>
            <a:pPr lvl="0"/>
            <a:r>
              <a:rPr lang="ru-RU" sz="6000" b="1" dirty="0" smtClean="0">
                <a:solidFill>
                  <a:srgbClr val="002060"/>
                </a:solidFill>
              </a:rPr>
              <a:t>ИА</a:t>
            </a:r>
          </a:p>
          <a:p>
            <a:pPr lvl="0"/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81556" y="389336"/>
            <a:ext cx="218431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400" b="1" dirty="0">
                <a:solidFill>
                  <a:srgbClr val="002060"/>
                </a:solidFill>
              </a:rPr>
              <a:t>Читаем!</a:t>
            </a:r>
          </a:p>
        </p:txBody>
      </p:sp>
    </p:spTree>
    <p:extLst>
      <p:ext uri="{BB962C8B-B14F-4D97-AF65-F5344CB8AC3E}">
        <p14:creationId xmlns:p14="http://schemas.microsoft.com/office/powerpoint/2010/main" val="69111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44603" y="852673"/>
            <a:ext cx="296818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solidFill>
                  <a:srgbClr val="002060"/>
                </a:solidFill>
              </a:rPr>
              <a:t>МОЛОДЦЫ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60227" y="3426547"/>
            <a:ext cx="10117036" cy="120032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</a:rPr>
              <a:t>Какие звуки мы сегодня повторяли на уроке? </a:t>
            </a:r>
            <a:endParaRPr lang="ru-RU" sz="3600" b="1" dirty="0" smtClean="0">
              <a:solidFill>
                <a:srgbClr val="002060"/>
              </a:solidFill>
            </a:endParaRPr>
          </a:p>
          <a:p>
            <a:r>
              <a:rPr lang="ru-RU" sz="3600" b="1" dirty="0" smtClean="0">
                <a:solidFill>
                  <a:srgbClr val="002060"/>
                </a:solidFill>
              </a:rPr>
              <a:t>Почему </a:t>
            </a:r>
            <a:r>
              <a:rPr lang="ru-RU" sz="3600" b="1" dirty="0">
                <a:solidFill>
                  <a:srgbClr val="002060"/>
                </a:solidFill>
              </a:rPr>
              <a:t>их называют </a:t>
            </a:r>
            <a:r>
              <a:rPr lang="ru-RU" sz="3600" b="1" dirty="0" err="1">
                <a:solidFill>
                  <a:srgbClr val="002060"/>
                </a:solidFill>
              </a:rPr>
              <a:t>ртораскрыватели</a:t>
            </a:r>
            <a:r>
              <a:rPr lang="ru-RU" sz="3600" b="1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719108" y="2129455"/>
            <a:ext cx="6819174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002060"/>
                </a:solidFill>
              </a:rPr>
              <a:t>Назовите гласные буквы в слове.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439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8299" y="5517232"/>
            <a:ext cx="11341418" cy="418058"/>
          </a:xfrm>
        </p:spPr>
        <p:txBody>
          <a:bodyPr>
            <a:noAutofit/>
          </a:bodyPr>
          <a:lstStyle/>
          <a:p>
            <a:r>
              <a:rPr lang="ru-RU" sz="1600" b="1" dirty="0">
                <a:solidFill>
                  <a:srgbClr val="00B050"/>
                </a:solidFill>
              </a:rPr>
              <a:t>Составитель:</a:t>
            </a:r>
            <a:br>
              <a:rPr lang="ru-RU" sz="1600" b="1" dirty="0">
                <a:solidFill>
                  <a:srgbClr val="00B050"/>
                </a:solidFill>
              </a:rPr>
            </a:br>
            <a:r>
              <a:rPr lang="ru-RU" sz="1600" b="1" dirty="0" err="1">
                <a:solidFill>
                  <a:srgbClr val="00B050"/>
                </a:solidFill>
              </a:rPr>
              <a:t>Слиткова</a:t>
            </a:r>
            <a:r>
              <a:rPr lang="ru-RU" sz="1600" b="1" dirty="0">
                <a:solidFill>
                  <a:srgbClr val="00B050"/>
                </a:solidFill>
              </a:rPr>
              <a:t> Галина Анатольевна</a:t>
            </a:r>
            <a:br>
              <a:rPr lang="ru-RU" sz="1600" b="1" dirty="0">
                <a:solidFill>
                  <a:srgbClr val="00B050"/>
                </a:solidFill>
              </a:rPr>
            </a:br>
            <a:r>
              <a:rPr lang="ru-RU" sz="1600" b="1" dirty="0">
                <a:solidFill>
                  <a:srgbClr val="00B050"/>
                </a:solidFill>
              </a:rPr>
              <a:t>учитель начальных классов</a:t>
            </a:r>
            <a:br>
              <a:rPr lang="ru-RU" sz="1600" b="1" dirty="0">
                <a:solidFill>
                  <a:srgbClr val="00B050"/>
                </a:solidFill>
              </a:rPr>
            </a:br>
            <a:r>
              <a:rPr lang="ru-RU" sz="1600" b="1" dirty="0" smtClean="0">
                <a:solidFill>
                  <a:srgbClr val="00B050"/>
                </a:solidFill>
              </a:rPr>
              <a:t>МАОУ СОШ №35</a:t>
            </a:r>
            <a:r>
              <a:rPr lang="ru-RU" sz="1600" b="1" dirty="0">
                <a:solidFill>
                  <a:srgbClr val="00B050"/>
                </a:solidFill>
              </a:rPr>
              <a:t/>
            </a:r>
            <a:br>
              <a:rPr lang="ru-RU" sz="1600" b="1" dirty="0">
                <a:solidFill>
                  <a:srgbClr val="00B050"/>
                </a:solidFill>
              </a:rPr>
            </a:br>
            <a:r>
              <a:rPr lang="ru-RU" sz="1600" b="1" dirty="0">
                <a:solidFill>
                  <a:srgbClr val="00B050"/>
                </a:solidFill>
              </a:rPr>
              <a:t>города Томска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163" y="908720"/>
            <a:ext cx="11341418" cy="4525963"/>
          </a:xfrm>
        </p:spPr>
        <p:txBody>
          <a:bodyPr>
            <a:normAutofit/>
          </a:bodyPr>
          <a:lstStyle/>
          <a:p>
            <a:r>
              <a:rPr lang="en-US" sz="1400" dirty="0">
                <a:hlinkClick r:id="rId3"/>
              </a:rPr>
              <a:t>https://</a:t>
            </a:r>
            <a:r>
              <a:rPr lang="en-US" sz="1400" dirty="0" smtClean="0">
                <a:hlinkClick r:id="rId3"/>
              </a:rPr>
              <a:t>avatanplus.com/files/resources/mid/584530ac494b4158ce46210c.png</a:t>
            </a:r>
            <a:r>
              <a:rPr lang="ru-RU" sz="1400" dirty="0" smtClean="0"/>
              <a:t> арбуз</a:t>
            </a:r>
          </a:p>
          <a:p>
            <a:r>
              <a:rPr lang="en-US" sz="1400" dirty="0">
                <a:hlinkClick r:id="rId4"/>
              </a:rPr>
              <a:t>https://scrap-nabor.ru/_</a:t>
            </a:r>
            <a:r>
              <a:rPr lang="en-US" sz="1400" dirty="0" smtClean="0">
                <a:hlinkClick r:id="rId4"/>
              </a:rPr>
              <a:t>ph/14/2/30415704.jpg?1536246520</a:t>
            </a:r>
            <a:r>
              <a:rPr lang="ru-RU" sz="1400" dirty="0" smtClean="0"/>
              <a:t> ослик и осы</a:t>
            </a:r>
          </a:p>
          <a:p>
            <a:r>
              <a:rPr lang="en-US" sz="1400" dirty="0">
                <a:hlinkClick r:id="rId5"/>
              </a:rPr>
              <a:t>http://</a:t>
            </a:r>
            <a:r>
              <a:rPr lang="en-US" sz="1400" dirty="0" smtClean="0">
                <a:hlinkClick r:id="rId5"/>
              </a:rPr>
              <a:t>0lik.ru/uploads/posts/2017-02/1486889000_cq13szj6blg0oxv.jpg</a:t>
            </a:r>
            <a:r>
              <a:rPr lang="ru-RU" sz="1400" dirty="0" smtClean="0"/>
              <a:t> буква  «А» стилизованная  под арбуз</a:t>
            </a:r>
          </a:p>
          <a:p>
            <a:r>
              <a:rPr lang="en-US" sz="1400" dirty="0">
                <a:hlinkClick r:id="rId6"/>
              </a:rPr>
              <a:t>http://</a:t>
            </a:r>
            <a:r>
              <a:rPr lang="en-US" sz="1400" dirty="0" smtClean="0">
                <a:hlinkClick r:id="rId6"/>
              </a:rPr>
              <a:t>pngimg.com/uploads/melon/melon_PNG14380.png</a:t>
            </a:r>
            <a:r>
              <a:rPr lang="ru-RU" sz="1400" dirty="0" smtClean="0"/>
              <a:t> дыня</a:t>
            </a:r>
          </a:p>
          <a:p>
            <a:r>
              <a:rPr lang="en-US" sz="1400" dirty="0">
                <a:hlinkClick r:id="rId7"/>
              </a:rPr>
              <a:t>https://</a:t>
            </a:r>
            <a:r>
              <a:rPr lang="en-US" sz="1400" dirty="0" smtClean="0">
                <a:hlinkClick r:id="rId7"/>
              </a:rPr>
              <a:t>mir-produktov.com/upload/iblock/30a/30a8345f2cdc8be94e3a29d9a93c4480.jpg</a:t>
            </a:r>
            <a:r>
              <a:rPr lang="ru-RU" sz="1400" dirty="0" smtClean="0"/>
              <a:t> </a:t>
            </a:r>
            <a:r>
              <a:rPr lang="ru-RU" sz="1400" dirty="0" err="1" smtClean="0"/>
              <a:t>ирИс</a:t>
            </a:r>
            <a:endParaRPr lang="ru-RU" sz="1400" dirty="0" smtClean="0"/>
          </a:p>
          <a:p>
            <a:r>
              <a:rPr lang="en-US" sz="1400" dirty="0">
                <a:hlinkClick r:id="rId8"/>
              </a:rPr>
              <a:t>https://</a:t>
            </a:r>
            <a:r>
              <a:rPr lang="en-US" sz="1400" dirty="0" smtClean="0">
                <a:hlinkClick r:id="rId8"/>
              </a:rPr>
              <a:t>img-fotki.yandex.ru/get/6510/16969765.87/0_6a1ab_94d87359_M.png</a:t>
            </a:r>
            <a:r>
              <a:rPr lang="ru-RU" sz="1400" dirty="0" smtClean="0"/>
              <a:t> Ирис</a:t>
            </a:r>
          </a:p>
          <a:p>
            <a:r>
              <a:rPr lang="en-US" sz="1400" dirty="0">
                <a:hlinkClick r:id="rId9"/>
              </a:rPr>
              <a:t>https://</a:t>
            </a:r>
            <a:r>
              <a:rPr lang="en-US" sz="1400" dirty="0" smtClean="0">
                <a:hlinkClick r:id="rId9"/>
              </a:rPr>
              <a:t>img-fotki.yandex.ru/get/9555/16969765.174/0_7bbc4_c24cb3bf_M.png</a:t>
            </a:r>
            <a:r>
              <a:rPr lang="ru-RU" sz="1400" dirty="0" smtClean="0"/>
              <a:t> эльф</a:t>
            </a:r>
          </a:p>
          <a:p>
            <a:r>
              <a:rPr lang="en-US" sz="1400" dirty="0">
                <a:hlinkClick r:id="rId10"/>
              </a:rPr>
              <a:t>http://</a:t>
            </a:r>
            <a:r>
              <a:rPr lang="en-US" sz="1400" dirty="0" smtClean="0">
                <a:hlinkClick r:id="rId10"/>
              </a:rPr>
              <a:t>img0.liveinternet.ru/images/attach/c/7/97/558/97558960_utka.png</a:t>
            </a:r>
            <a:r>
              <a:rPr lang="ru-RU" sz="1400" dirty="0" smtClean="0"/>
              <a:t> уточка</a:t>
            </a:r>
          </a:p>
          <a:p>
            <a:r>
              <a:rPr lang="en-US" sz="1400" dirty="0">
                <a:hlinkClick r:id="rId11"/>
              </a:rPr>
              <a:t>https://</a:t>
            </a:r>
            <a:r>
              <a:rPr lang="en-US" sz="1400" dirty="0" smtClean="0">
                <a:hlinkClick r:id="rId11"/>
              </a:rPr>
              <a:t>nsportal.ru/nachalnaya-shkola/chtenie/2018/07/13/glasnye-zvuki-rtoraskryvateli-a-o-u-e-y-i</a:t>
            </a:r>
            <a:r>
              <a:rPr lang="ru-RU" sz="1400" dirty="0" smtClean="0"/>
              <a:t> конспект</a:t>
            </a:r>
          </a:p>
          <a:p>
            <a:r>
              <a:rPr lang="en-US" sz="1400" dirty="0">
                <a:hlinkClick r:id="rId12"/>
              </a:rPr>
              <a:t>http://</a:t>
            </a:r>
            <a:r>
              <a:rPr lang="en-US" sz="1400" dirty="0" smtClean="0">
                <a:hlinkClick r:id="rId12"/>
              </a:rPr>
              <a:t>ljubimyj-detskij.ru/images/azbuka/al-16.jpg</a:t>
            </a:r>
            <a:r>
              <a:rPr lang="ru-RU" sz="1400" dirty="0" smtClean="0"/>
              <a:t> буква «О»</a:t>
            </a:r>
          </a:p>
          <a:p>
            <a:r>
              <a:rPr lang="en-US" sz="1400" dirty="0">
                <a:hlinkClick r:id="rId13"/>
              </a:rPr>
              <a:t>http://</a:t>
            </a:r>
            <a:r>
              <a:rPr lang="en-US" sz="1400" dirty="0" smtClean="0">
                <a:hlinkClick r:id="rId13"/>
              </a:rPr>
              <a:t>kidwelcome.ru/images/bukvi/je/bukva_je.jpg</a:t>
            </a:r>
            <a:r>
              <a:rPr lang="ru-RU" sz="1400" dirty="0" smtClean="0"/>
              <a:t> буква «Э»</a:t>
            </a:r>
          </a:p>
          <a:p>
            <a:r>
              <a:rPr lang="en-US" sz="1400" dirty="0">
                <a:hlinkClick r:id="rId14"/>
              </a:rPr>
              <a:t>https://</a:t>
            </a:r>
            <a:r>
              <a:rPr lang="en-US" sz="1400" dirty="0" smtClean="0">
                <a:hlinkClick r:id="rId14"/>
              </a:rPr>
              <a:t>arhivurokov.ru/kopilka/up/html/2016/11/27/k_583abbd9e0337/363003_29.jpeg</a:t>
            </a:r>
            <a:r>
              <a:rPr lang="ru-RU" sz="1400" dirty="0" smtClean="0"/>
              <a:t> дядюшка Эхо</a:t>
            </a:r>
          </a:p>
          <a:p>
            <a:r>
              <a:rPr lang="en-US" sz="1400" dirty="0">
                <a:hlinkClick r:id="rId15"/>
              </a:rPr>
              <a:t>https://</a:t>
            </a:r>
            <a:r>
              <a:rPr lang="en-US" sz="1400" dirty="0" smtClean="0">
                <a:hlinkClick r:id="rId15"/>
              </a:rPr>
              <a:t>cdn3.vectorstock.com/i/1000x1000/24/92/kids-playing-hide-and-seek-in-the-park-vector-18012492.jpg</a:t>
            </a:r>
            <a:r>
              <a:rPr lang="ru-RU" sz="1400" dirty="0" smtClean="0"/>
              <a:t> дети играют</a:t>
            </a:r>
          </a:p>
          <a:p>
            <a:r>
              <a:rPr lang="en-US" sz="1400" dirty="0">
                <a:hlinkClick r:id="rId16"/>
              </a:rPr>
              <a:t>https://</a:t>
            </a:r>
            <a:r>
              <a:rPr lang="en-US" sz="1400" dirty="0" smtClean="0">
                <a:hlinkClick r:id="rId16"/>
              </a:rPr>
              <a:t>ds04.infourok.ru/uploads/ex/08ee/0009099d-f3f7f0c1/640/img18.jpg</a:t>
            </a:r>
            <a:r>
              <a:rPr lang="ru-RU" sz="1400" dirty="0" smtClean="0"/>
              <a:t> Мила и мама</a:t>
            </a:r>
          </a:p>
          <a:p>
            <a:r>
              <a:rPr lang="en-US" sz="1400" dirty="0">
                <a:hlinkClick r:id="rId17"/>
              </a:rPr>
              <a:t>https://</a:t>
            </a:r>
            <a:r>
              <a:rPr lang="en-US" sz="1400" dirty="0" smtClean="0">
                <a:hlinkClick r:id="rId17"/>
              </a:rPr>
              <a:t>i.pinimg.com/564x/87/95/91/8795910cec1912542d30ec8253fc34ed.jpg</a:t>
            </a:r>
            <a:r>
              <a:rPr lang="ru-RU" sz="1400" dirty="0" smtClean="0"/>
              <a:t>  памятка</a:t>
            </a:r>
          </a:p>
          <a:p>
            <a:r>
              <a:rPr lang="en-US" sz="1400" dirty="0">
                <a:hlinkClick r:id="rId18"/>
              </a:rPr>
              <a:t>http://www.myclass.dp.ua/_</a:t>
            </a:r>
            <a:r>
              <a:rPr lang="en-US" sz="1400" dirty="0" smtClean="0">
                <a:hlinkClick r:id="rId18"/>
              </a:rPr>
              <a:t>ld/8/78422145.jpg</a:t>
            </a:r>
            <a:r>
              <a:rPr lang="ru-RU" sz="1400" dirty="0" smtClean="0"/>
              <a:t> дети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73664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4123" y="1140905"/>
            <a:ext cx="7272808" cy="48320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4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Громко прозвенел звонок.</a:t>
            </a:r>
          </a:p>
          <a:p>
            <a:endParaRPr lang="ru-RU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ru-RU" sz="4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Начинается урок.</a:t>
            </a:r>
          </a:p>
          <a:p>
            <a:endParaRPr lang="ru-RU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ru-RU" sz="4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Слушаем, запоминаем,</a:t>
            </a:r>
          </a:p>
          <a:p>
            <a:endParaRPr lang="ru-RU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ru-RU" sz="4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Ни минуты не теряем.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screen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09057" y="1526907"/>
            <a:ext cx="6292518" cy="4446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95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01955" y="2855602"/>
            <a:ext cx="4819511" cy="361463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скороговорки</a:t>
            </a:r>
            <a:endParaRPr lang="ru-RU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0079" y="1600201"/>
            <a:ext cx="6822836" cy="247687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 по траве, а около,</a:t>
            </a:r>
            <a:br>
              <a:rPr lang="ru-RU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Катилось О и охало.</a:t>
            </a:r>
            <a:br>
              <a:rPr lang="ru-RU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 окало, О охало, </a:t>
            </a:r>
            <a:br>
              <a:rPr lang="ru-RU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 по траве, а около.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24511" y="1725244"/>
            <a:ext cx="2592288" cy="2260716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71375" y="4411978"/>
            <a:ext cx="6822008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Эльфы и эхо в прятки играли:</a:t>
            </a:r>
          </a:p>
          <a:p>
            <a:r>
              <a:rPr lang="ru-RU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Пряталось эхо, а эльфы искали.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5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82207" y="5097813"/>
            <a:ext cx="1283631" cy="140134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11022423" y="5082747"/>
            <a:ext cx="1579152" cy="1668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953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скороговорки</a:t>
            </a:r>
            <a:endParaRPr lang="ru-RU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56171" y="1988840"/>
            <a:ext cx="7830119" cy="13234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Алёша </a:t>
            </a:r>
            <a:r>
              <a:rPr lang="ru-RU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Ульяне сигнал подает, </a:t>
            </a:r>
          </a:p>
          <a:p>
            <a:r>
              <a:rPr lang="ru-RU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Ульяна услышит – </a:t>
            </a:r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Алёшу </a:t>
            </a:r>
            <a:r>
              <a:rPr lang="ru-RU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найдет.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88020" y="4280892"/>
            <a:ext cx="7798270" cy="13234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Мама мыла Милу мылом, </a:t>
            </a:r>
            <a:endParaRPr lang="ru-RU" sz="4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Мила </a:t>
            </a:r>
            <a:r>
              <a:rPr lang="ru-RU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мыло не любила.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93075" y="1391601"/>
            <a:ext cx="3563436" cy="288929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93075" y="4347076"/>
            <a:ext cx="2304256" cy="2272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359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-30055" y="178790"/>
            <a:ext cx="11341100" cy="1143000"/>
          </a:xfrm>
        </p:spPr>
        <p:txBody>
          <a:bodyPr/>
          <a:lstStyle/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Игра «</a:t>
            </a:r>
            <a:r>
              <a:rPr lang="ru-RU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Полубуковка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»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42963" y="1137022"/>
            <a:ext cx="3197183" cy="2646878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1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</a:t>
            </a:r>
            <a:endParaRPr lang="ru-RU" sz="1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95188" y="2483534"/>
            <a:ext cx="4133850" cy="2632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32734" y="818579"/>
            <a:ext cx="2383631" cy="550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01555" y="3278162"/>
            <a:ext cx="4621213" cy="550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301555" y="3278163"/>
            <a:ext cx="4621213" cy="2011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78071" y="586783"/>
            <a:ext cx="4713714" cy="5638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8216365" y="818579"/>
            <a:ext cx="2384425" cy="550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933847" y="653506"/>
            <a:ext cx="2301081" cy="550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 rotWithShape="1"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-1035050" y="4613969"/>
            <a:ext cx="2444750" cy="4169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035050" y="3279725"/>
            <a:ext cx="4889500" cy="550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80815" y="2460461"/>
            <a:ext cx="5035550" cy="550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 rotWithShape="1"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502212" y="2483534"/>
            <a:ext cx="1866900" cy="550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741573" y="438978"/>
            <a:ext cx="5863470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Какие </a:t>
            </a:r>
            <a:r>
              <a:rPr lang="ru-RU" sz="4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это </a:t>
            </a: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4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буквы?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741573" y="438977"/>
            <a:ext cx="5940723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Буквы гласных звуков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95188" y="128029"/>
            <a:ext cx="12154271" cy="14465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 теперь подумайте, что мы будем делать на уроке?</a:t>
            </a:r>
            <a:endParaRPr lang="ru-RU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6852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2155" y="548680"/>
            <a:ext cx="8838233" cy="255454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Воздух свободно идет через рот,</a:t>
            </a:r>
          </a:p>
          <a:p>
            <a:r>
              <a:rPr lang="ru-RU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Нет препятствий разных,</a:t>
            </a:r>
          </a:p>
          <a:p>
            <a:r>
              <a:rPr lang="ru-RU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Голос участвует, голос зовет,</a:t>
            </a:r>
          </a:p>
          <a:p>
            <a:r>
              <a:rPr lang="ru-RU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Звук </a:t>
            </a:r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получается </a:t>
            </a:r>
            <a:endParaRPr lang="ru-RU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31271" y="2395339"/>
            <a:ext cx="201426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гласный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2155" y="4149080"/>
            <a:ext cx="895790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7200" b="1" dirty="0">
                <a:solidFill>
                  <a:srgbClr val="FF0000"/>
                </a:solidFill>
              </a:rPr>
              <a:t>[а], [о], [у], [э], [ы], [и</a:t>
            </a:r>
            <a:r>
              <a:rPr lang="ru-RU" sz="6600" b="1" dirty="0">
                <a:solidFill>
                  <a:srgbClr val="FF0000"/>
                </a:solidFill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831552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6131" y="428177"/>
            <a:ext cx="11953328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Из чего состоит каждое написанное слово? </a:t>
            </a: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6131" y="1505397"/>
            <a:ext cx="11953328" cy="13234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Их </a:t>
            </a:r>
            <a:r>
              <a:rPr lang="ru-RU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чего состоит слово, которое мы произносим или слышим?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261227" y="428177"/>
            <a:ext cx="20084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Из </a:t>
            </a:r>
            <a:r>
              <a:rPr lang="ru-RU" sz="4000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букв.</a:t>
            </a:r>
            <a:endParaRPr lang="ru-RU" sz="20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83971" y="2090273"/>
            <a:ext cx="287178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93766" y="2828836"/>
            <a:ext cx="2758057" cy="3897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2228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9469139" y="4169514"/>
            <a:ext cx="2253799" cy="238077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488" y="1234352"/>
            <a:ext cx="1847478" cy="2115433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7227" y="2412466"/>
            <a:ext cx="1560576" cy="140208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8969" y="604483"/>
            <a:ext cx="3613444" cy="348937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605566" y="3320717"/>
            <a:ext cx="3313336" cy="331333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595" y="4936792"/>
            <a:ext cx="2417069" cy="179222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86561" y="1470631"/>
            <a:ext cx="1828804" cy="1642875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605566" y="324835"/>
            <a:ext cx="11484682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Сейчас мы будем выделять в словах </a:t>
            </a:r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первый звук.</a:t>
            </a:r>
            <a:endParaRPr lang="ru-RU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687481" y="1812301"/>
            <a:ext cx="119455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7200" dirty="0">
                <a:solidFill>
                  <a:srgbClr val="FF0000"/>
                </a:solidFill>
                <a:ea typeface="+mj-ea"/>
                <a:cs typeface="+mj-cs"/>
              </a:rPr>
              <a:t>[а</a:t>
            </a:r>
            <a:r>
              <a:rPr lang="ru-RU" sz="7200" dirty="0" smtClean="0">
                <a:solidFill>
                  <a:srgbClr val="FF0000"/>
                </a:solidFill>
                <a:ea typeface="+mj-ea"/>
                <a:cs typeface="+mj-cs"/>
              </a:rPr>
              <a:t>]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05566" y="294058"/>
            <a:ext cx="11484681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Какой изученный  звук мы не вспомнили? 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988419" y="5461693"/>
            <a:ext cx="123944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7200" dirty="0" smtClean="0">
                <a:solidFill>
                  <a:srgbClr val="FF0000"/>
                </a:solidFill>
              </a:rPr>
              <a:t>[</a:t>
            </a:r>
            <a:r>
              <a:rPr lang="ru-RU" sz="7200" dirty="0">
                <a:solidFill>
                  <a:srgbClr val="FF0000"/>
                </a:solidFill>
              </a:rPr>
              <a:t>о</a:t>
            </a:r>
            <a:r>
              <a:rPr lang="ru-RU" sz="7200" dirty="0" smtClean="0">
                <a:solidFill>
                  <a:srgbClr val="FF0000"/>
                </a:solidFill>
              </a:rPr>
              <a:t>]</a:t>
            </a:r>
            <a:endParaRPr lang="ru-RU" sz="7200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090060" y="1427580"/>
            <a:ext cx="125066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7200" dirty="0">
                <a:solidFill>
                  <a:srgbClr val="FF0000"/>
                </a:solidFill>
              </a:rPr>
              <a:t>[и]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862523" y="2412465"/>
            <a:ext cx="117051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7200" dirty="0">
                <a:solidFill>
                  <a:srgbClr val="FF0000"/>
                </a:solidFill>
              </a:rPr>
              <a:t>[у]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1373050" y="4269472"/>
            <a:ext cx="128913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7200" dirty="0">
                <a:solidFill>
                  <a:srgbClr val="FF0000"/>
                </a:solidFill>
              </a:rPr>
              <a:t>[э</a:t>
            </a:r>
            <a:r>
              <a:rPr lang="ru-RU" sz="7200" dirty="0" smtClean="0">
                <a:solidFill>
                  <a:srgbClr val="FF0000"/>
                </a:solidFill>
              </a:rPr>
              <a:t>]</a:t>
            </a:r>
            <a:r>
              <a:rPr lang="ru-RU" sz="4400" dirty="0" smtClean="0">
                <a:solidFill>
                  <a:prstClr val="black"/>
                </a:solidFill>
              </a:rPr>
              <a:t> 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7252053" y="5531329"/>
            <a:ext cx="136768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7200" dirty="0" smtClean="0">
                <a:solidFill>
                  <a:srgbClr val="FF0000"/>
                </a:solidFill>
              </a:rPr>
              <a:t>[ы]</a:t>
            </a:r>
            <a:endParaRPr lang="ru-RU" sz="7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272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6378" y="1340768"/>
            <a:ext cx="6299200" cy="57554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5400" b="1" dirty="0">
                <a:solidFill>
                  <a:srgbClr val="002060"/>
                </a:solidFill>
              </a:rPr>
              <a:t>А </a:t>
            </a:r>
            <a:r>
              <a:rPr lang="ru-RU" sz="5400" b="1" dirty="0" smtClean="0">
                <a:solidFill>
                  <a:srgbClr val="002060"/>
                </a:solidFill>
              </a:rPr>
              <a:t>– О </a:t>
            </a:r>
            <a:r>
              <a:rPr lang="ru-RU" sz="5400" b="1" dirty="0">
                <a:solidFill>
                  <a:srgbClr val="002060"/>
                </a:solidFill>
              </a:rPr>
              <a:t>– </a:t>
            </a:r>
            <a:r>
              <a:rPr lang="ru-RU" sz="5400" b="1" dirty="0" smtClean="0">
                <a:solidFill>
                  <a:srgbClr val="002060"/>
                </a:solidFill>
              </a:rPr>
              <a:t>У </a:t>
            </a:r>
            <a:r>
              <a:rPr lang="ru-RU" sz="5400" b="1" dirty="0">
                <a:solidFill>
                  <a:srgbClr val="002060"/>
                </a:solidFill>
              </a:rPr>
              <a:t>– И </a:t>
            </a:r>
          </a:p>
          <a:p>
            <a:r>
              <a:rPr lang="ru-RU" sz="5400" b="1" dirty="0">
                <a:solidFill>
                  <a:srgbClr val="002060"/>
                </a:solidFill>
              </a:rPr>
              <a:t>А – У – </a:t>
            </a:r>
            <a:r>
              <a:rPr lang="ru-RU" sz="5400" b="1" dirty="0" smtClean="0">
                <a:solidFill>
                  <a:srgbClr val="002060"/>
                </a:solidFill>
              </a:rPr>
              <a:t>И – </a:t>
            </a:r>
            <a:r>
              <a:rPr lang="ru-RU" sz="5400" b="1" dirty="0">
                <a:solidFill>
                  <a:srgbClr val="002060"/>
                </a:solidFill>
              </a:rPr>
              <a:t>О  </a:t>
            </a:r>
          </a:p>
          <a:p>
            <a:r>
              <a:rPr lang="ru-RU" sz="5400" b="1" dirty="0">
                <a:solidFill>
                  <a:srgbClr val="002060"/>
                </a:solidFill>
              </a:rPr>
              <a:t>А – И – О – У </a:t>
            </a:r>
          </a:p>
          <a:p>
            <a:r>
              <a:rPr lang="ru-RU" sz="5400" b="1" dirty="0">
                <a:solidFill>
                  <a:srgbClr val="002060"/>
                </a:solidFill>
              </a:rPr>
              <a:t>У – А – И – О  </a:t>
            </a:r>
          </a:p>
          <a:p>
            <a:r>
              <a:rPr lang="ru-RU" sz="5400" b="1" dirty="0">
                <a:solidFill>
                  <a:srgbClr val="002060"/>
                </a:solidFill>
              </a:rPr>
              <a:t>У – И – О – А </a:t>
            </a:r>
          </a:p>
          <a:p>
            <a:r>
              <a:rPr lang="ru-RU" sz="5400" b="1" dirty="0">
                <a:solidFill>
                  <a:srgbClr val="002060"/>
                </a:solidFill>
              </a:rPr>
              <a:t>У – О - А – И</a:t>
            </a:r>
          </a:p>
          <a:p>
            <a:endParaRPr lang="ru-RU" sz="4400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064143" y="1266043"/>
            <a:ext cx="6299200" cy="507831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sz="5400" b="1" dirty="0">
                <a:solidFill>
                  <a:srgbClr val="002060"/>
                </a:solidFill>
              </a:rPr>
              <a:t>ы</a:t>
            </a:r>
            <a:r>
              <a:rPr lang="ru-RU" sz="5400" b="1" dirty="0" smtClean="0">
                <a:solidFill>
                  <a:srgbClr val="002060"/>
                </a:solidFill>
              </a:rPr>
              <a:t> </a:t>
            </a:r>
            <a:r>
              <a:rPr lang="ru-RU" sz="5400" b="1" dirty="0">
                <a:solidFill>
                  <a:srgbClr val="002060"/>
                </a:solidFill>
              </a:rPr>
              <a:t>– А – У – И</a:t>
            </a:r>
          </a:p>
          <a:p>
            <a:pPr lvl="0"/>
            <a:r>
              <a:rPr lang="ru-RU" sz="5400" b="1" dirty="0" smtClean="0">
                <a:solidFill>
                  <a:srgbClr val="002060"/>
                </a:solidFill>
              </a:rPr>
              <a:t>ы </a:t>
            </a:r>
            <a:r>
              <a:rPr lang="ru-RU" sz="5400" b="1" dirty="0">
                <a:solidFill>
                  <a:srgbClr val="002060"/>
                </a:solidFill>
              </a:rPr>
              <a:t>– У – И – А</a:t>
            </a:r>
          </a:p>
          <a:p>
            <a:pPr lvl="0"/>
            <a:r>
              <a:rPr lang="ru-RU" sz="5400" b="1" dirty="0" smtClean="0">
                <a:solidFill>
                  <a:srgbClr val="002060"/>
                </a:solidFill>
              </a:rPr>
              <a:t>ы </a:t>
            </a:r>
            <a:r>
              <a:rPr lang="ru-RU" sz="5400" b="1" dirty="0">
                <a:solidFill>
                  <a:srgbClr val="002060"/>
                </a:solidFill>
              </a:rPr>
              <a:t>– И – </a:t>
            </a:r>
            <a:r>
              <a:rPr lang="ru-RU" sz="5400" b="1" dirty="0" smtClean="0">
                <a:solidFill>
                  <a:srgbClr val="002060"/>
                </a:solidFill>
              </a:rPr>
              <a:t>У </a:t>
            </a:r>
            <a:r>
              <a:rPr lang="ru-RU" sz="5400" b="1" dirty="0">
                <a:solidFill>
                  <a:srgbClr val="002060"/>
                </a:solidFill>
              </a:rPr>
              <a:t>– А</a:t>
            </a:r>
          </a:p>
          <a:p>
            <a:pPr lvl="0"/>
            <a:r>
              <a:rPr lang="ru-RU" sz="5400" b="1" dirty="0">
                <a:solidFill>
                  <a:srgbClr val="002060"/>
                </a:solidFill>
              </a:rPr>
              <a:t>И – А – У – </a:t>
            </a:r>
            <a:r>
              <a:rPr lang="ru-RU" sz="5400" b="1" dirty="0" smtClean="0">
                <a:solidFill>
                  <a:srgbClr val="002060"/>
                </a:solidFill>
              </a:rPr>
              <a:t>ы</a:t>
            </a:r>
            <a:endParaRPr lang="ru-RU" sz="5400" b="1" dirty="0">
              <a:solidFill>
                <a:srgbClr val="002060"/>
              </a:solidFill>
            </a:endParaRPr>
          </a:p>
          <a:p>
            <a:pPr lvl="0"/>
            <a:r>
              <a:rPr lang="ru-RU" sz="5400" b="1" dirty="0">
                <a:solidFill>
                  <a:srgbClr val="002060"/>
                </a:solidFill>
              </a:rPr>
              <a:t>И – У – </a:t>
            </a:r>
            <a:r>
              <a:rPr lang="ru-RU" sz="5400" b="1" dirty="0" smtClean="0">
                <a:solidFill>
                  <a:srgbClr val="002060"/>
                </a:solidFill>
              </a:rPr>
              <a:t>ы </a:t>
            </a:r>
            <a:r>
              <a:rPr lang="ru-RU" sz="5400" b="1" dirty="0">
                <a:solidFill>
                  <a:srgbClr val="002060"/>
                </a:solidFill>
              </a:rPr>
              <a:t>– А </a:t>
            </a:r>
          </a:p>
          <a:p>
            <a:pPr lvl="0"/>
            <a:r>
              <a:rPr lang="ru-RU" sz="5400" b="1" dirty="0">
                <a:solidFill>
                  <a:srgbClr val="002060"/>
                </a:solidFill>
              </a:rPr>
              <a:t>И – А – У – </a:t>
            </a:r>
            <a:r>
              <a:rPr lang="ru-RU" sz="5400" b="1" dirty="0" smtClean="0">
                <a:solidFill>
                  <a:srgbClr val="002060"/>
                </a:solidFill>
              </a:rPr>
              <a:t>ы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81556" y="389336"/>
            <a:ext cx="218431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400" b="1" dirty="0">
                <a:solidFill>
                  <a:srgbClr val="002060"/>
                </a:solidFill>
              </a:rPr>
              <a:t>Читаем!</a:t>
            </a:r>
          </a:p>
        </p:txBody>
      </p:sp>
    </p:spTree>
    <p:extLst>
      <p:ext uri="{BB962C8B-B14F-4D97-AF65-F5344CB8AC3E}">
        <p14:creationId xmlns:p14="http://schemas.microsoft.com/office/powerpoint/2010/main" val="248564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744</Words>
  <Application>Microsoft Office PowerPoint</Application>
  <PresentationFormat>Произвольный</PresentationFormat>
  <Paragraphs>117</Paragraphs>
  <Slides>12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Гласные звуки – ртораскрыватели: [а], [о], [у], [э], [ы], [и]</vt:lpstr>
      <vt:lpstr>Презентация PowerPoint</vt:lpstr>
      <vt:lpstr>скороговорки</vt:lpstr>
      <vt:lpstr>скороговорки</vt:lpstr>
      <vt:lpstr>Игра «Полубуковка»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Составитель: Слиткова Галина Анатольевна учитель начальных классов МАОУ СОШ №35 города Томска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Павел</dc:creator>
  <cp:lastModifiedBy>Лена</cp:lastModifiedBy>
  <cp:revision>36</cp:revision>
  <dcterms:created xsi:type="dcterms:W3CDTF">2018-10-07T06:21:56Z</dcterms:created>
  <dcterms:modified xsi:type="dcterms:W3CDTF">2018-10-10T16:35:24Z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779589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