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1" r:id="rId2"/>
    <p:sldId id="342" r:id="rId3"/>
    <p:sldId id="343" r:id="rId4"/>
    <p:sldId id="344" r:id="rId5"/>
    <p:sldId id="345" r:id="rId6"/>
    <p:sldId id="258" r:id="rId7"/>
    <p:sldId id="259" r:id="rId8"/>
    <p:sldId id="272" r:id="rId9"/>
    <p:sldId id="302" r:id="rId10"/>
    <p:sldId id="346" r:id="rId11"/>
    <p:sldId id="280" r:id="rId12"/>
    <p:sldId id="340" r:id="rId13"/>
    <p:sldId id="30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B2B2B2"/>
    <a:srgbClr val="C0C0C0"/>
    <a:srgbClr val="DDDDDD"/>
    <a:srgbClr val="0099CC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79570" autoAdjust="0"/>
  </p:normalViewPr>
  <p:slideViewPr>
    <p:cSldViewPr>
      <p:cViewPr varScale="1">
        <p:scale>
          <a:sx n="59" d="100"/>
          <a:sy n="59" d="100"/>
        </p:scale>
        <p:origin x="16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695D9B-C8AD-41E9-B074-B9A42019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2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D3C68-1511-405E-A4CC-FD1A931C7A09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85260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D3C68-1511-405E-A4CC-FD1A931C7A09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68038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95D9B-C8AD-41E9-B074-B9A420196A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95D9B-C8AD-41E9-B074-B9A420196A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F0D28E-72A5-4960-9829-BCAA498AC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ADDD-C2A6-477C-A560-3F16B882D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CB86-F720-4224-8FCA-FE5F64B3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411A-1959-4578-863F-96F70752D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C083-1DF8-4FC2-9DFA-761ED35E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DC20-AAB6-4EDC-957F-5F09CE59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73C1-F7D3-4140-8A1B-01EC7BA65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739F-3719-49A1-8CBB-6955B55C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F328-D9EB-41BA-9A7B-BA133C0F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8FDF-00CC-4EFC-B89C-D93C8C70D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81C6-4C80-4FF9-87F2-D469C8CD6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05F6-1DFA-4645-8562-18279838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2160-8BBF-4E3D-B00E-2ACD96C1E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4EE9-25F7-4457-A414-F945E0F6A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7F275A67-F2E7-4BCD-8E61-64B6EE670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2134" y="1785938"/>
            <a:ext cx="3357183" cy="1303338"/>
            <a:chOff x="629" y="886"/>
            <a:chExt cx="1552" cy="82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629" y="886"/>
              <a:ext cx="1552" cy="8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858413" y="2262665"/>
            <a:ext cx="1917044" cy="892246"/>
            <a:chOff x="3637" y="1457"/>
            <a:chExt cx="1300" cy="204"/>
          </a:xfrm>
        </p:grpSpPr>
        <p:sp>
          <p:nvSpPr>
            <p:cNvPr id="820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3770313" y="3732213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gray">
          <a:xfrm>
            <a:off x="6072198" y="4572008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6165" name="AutoShape 30"/>
          <p:cNvSpPr>
            <a:spLocks noChangeArrowheads="1"/>
          </p:cNvSpPr>
          <p:nvPr/>
        </p:nvSpPr>
        <p:spPr bwMode="gray">
          <a:xfrm>
            <a:off x="914400" y="455771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0793605" flipV="1">
            <a:off x="3738563" y="43370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70" name="Text Box 9"/>
          <p:cNvSpPr txBox="1">
            <a:spLocks noChangeArrowheads="1"/>
          </p:cNvSpPr>
          <p:nvPr/>
        </p:nvSpPr>
        <p:spPr bwMode="gray">
          <a:xfrm>
            <a:off x="2013430" y="1751420"/>
            <a:ext cx="7162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dirty="0">
              <a:cs typeface="Arial" charset="0"/>
            </a:endParaRPr>
          </a:p>
        </p:txBody>
      </p:sp>
      <p:sp>
        <p:nvSpPr>
          <p:cNvPr id="6171" name="Rectangle 36"/>
          <p:cNvSpPr>
            <a:spLocks noChangeArrowheads="1"/>
          </p:cNvSpPr>
          <p:nvPr/>
        </p:nvSpPr>
        <p:spPr bwMode="auto">
          <a:xfrm>
            <a:off x="762000" y="598805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93848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«Знаток природы родного края»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 «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Ивушка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плакучая»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71538" y="200024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000240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971600" y="3429000"/>
            <a:ext cx="2703513" cy="26114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ивушка\ивуш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5181571" cy="542926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357818" y="2143116"/>
            <a:ext cx="35004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Руководитель проекта: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Учитель начальных классов </a:t>
            </a:r>
          </a:p>
          <a:p>
            <a:pPr algn="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Небайкина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Т.В.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МБОУ СОШ № 5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643050"/>
            <a:ext cx="7686700" cy="7143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5363" name="AutoShape 96"/>
          <p:cNvSpPr>
            <a:spLocks noChangeArrowheads="1"/>
          </p:cNvSpPr>
          <p:nvPr/>
        </p:nvSpPr>
        <p:spPr bwMode="gray">
          <a:xfrm>
            <a:off x="0" y="2500306"/>
            <a:ext cx="7985125" cy="3919537"/>
          </a:xfrm>
          <a:prstGeom prst="roundRect">
            <a:avLst>
              <a:gd name="adj" fmla="val 4657"/>
            </a:avLst>
          </a:prstGeom>
          <a:solidFill>
            <a:srgbClr val="FFFFFF">
              <a:alpha val="50195"/>
            </a:srgbClr>
          </a:solidFill>
          <a:ln w="3175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ltGray">
          <a:xfrm>
            <a:off x="357158" y="5503863"/>
            <a:ext cx="8463314" cy="782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gray">
          <a:xfrm>
            <a:off x="428596" y="3590925"/>
            <a:ext cx="8391876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gray">
          <a:xfrm>
            <a:off x="428596" y="2500306"/>
            <a:ext cx="8352928" cy="150475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Действительно ли ива является </a:t>
            </a:r>
          </a:p>
          <a:p>
            <a:pPr lvl="0" algn="ctr" eaLnBrk="0" hangingPunct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богатством для человека?</a:t>
            </a:r>
            <a:endParaRPr lang="ru-RU" sz="2800" dirty="0"/>
          </a:p>
        </p:txBody>
      </p:sp>
      <p:sp>
        <p:nvSpPr>
          <p:cNvPr id="15385" name="Text Box 59"/>
          <p:cNvSpPr txBox="1">
            <a:spLocks noChangeArrowheads="1"/>
          </p:cNvSpPr>
          <p:nvPr/>
        </p:nvSpPr>
        <p:spPr bwMode="auto">
          <a:xfrm>
            <a:off x="7092950" y="2759075"/>
            <a:ext cx="1436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683568" y="1628800"/>
            <a:ext cx="721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Гипотеза: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C000"/>
                </a:solidFill>
                <a:latin typeface="Monotype Corsiva" pitchFamily="66" charset="0"/>
              </a:rPr>
              <a:t>«А знаете ли, вы, что……»</a:t>
            </a:r>
            <a:endParaRPr lang="en-US" sz="5400" dirty="0" smtClean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297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4296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rgbClr val="2912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endParaRPr lang="ru-RU" sz="3600" b="1" i="1" dirty="0" smtClean="0">
              <a:solidFill>
                <a:srgbClr val="2912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endParaRPr lang="ru-RU" sz="3600" b="1" i="1" dirty="0" smtClean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291200"/>
              </a:solidFill>
              <a:latin typeface="Verdana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146" name="Picture 2" descr="C:\Users\User\Desktop\ивушка\ивушка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786842" cy="1751856"/>
          </a:xfrm>
        </p:spPr>
        <p:txBody>
          <a:bodyPr/>
          <a:lstStyle/>
          <a:p>
            <a:pPr algn="ctr"/>
            <a:endParaRPr lang="en-US" sz="48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black">
          <a:xfrm>
            <a:off x="2165350" y="5149850"/>
            <a:ext cx="54816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1628775" y="2109788"/>
            <a:ext cx="1355725" cy="3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3317875" y="3011488"/>
            <a:ext cx="1355725" cy="3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5072066" y="2071678"/>
            <a:ext cx="1355725" cy="3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6681" name="Text Box 57"/>
          <p:cNvSpPr txBox="1">
            <a:spLocks noChangeArrowheads="1"/>
          </p:cNvSpPr>
          <p:nvPr/>
        </p:nvSpPr>
        <p:spPr bwMode="auto">
          <a:xfrm>
            <a:off x="6718300" y="2940050"/>
            <a:ext cx="1355725" cy="32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4282" y="1357298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66" y="1"/>
            <a:ext cx="9192166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000" dirty="0" smtClean="0"/>
              <a:t>Кроссворд</a:t>
            </a:r>
          </a:p>
          <a:p>
            <a:pPr marL="0" indent="0">
              <a:buNone/>
            </a:pPr>
            <a:r>
              <a:rPr lang="ru-RU" sz="2400" dirty="0" smtClean="0"/>
              <a:t>        1.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2.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41475"/>
              </p:ext>
            </p:extLst>
          </p:nvPr>
        </p:nvGraphicFramePr>
        <p:xfrm>
          <a:off x="1547665" y="2780928"/>
          <a:ext cx="446449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680"/>
                <a:gridCol w="848496"/>
                <a:gridCol w="864096"/>
                <a:gridCol w="1080120"/>
                <a:gridCol w="936104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51450"/>
              </p:ext>
            </p:extLst>
          </p:nvPr>
        </p:nvGraphicFramePr>
        <p:xfrm>
          <a:off x="3131840" y="3501008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1080121"/>
                <a:gridCol w="936104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35973"/>
              </p:ext>
            </p:extLst>
          </p:nvPr>
        </p:nvGraphicFramePr>
        <p:xfrm>
          <a:off x="827584" y="4221088"/>
          <a:ext cx="316835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40612"/>
              </p:ext>
            </p:extLst>
          </p:nvPr>
        </p:nvGraphicFramePr>
        <p:xfrm>
          <a:off x="3128210" y="2807368"/>
          <a:ext cx="867725" cy="2205808"/>
        </p:xfrm>
        <a:graphic>
          <a:graphicData uri="http://schemas.openxmlformats.org/drawingml/2006/table">
            <a:tbl>
              <a:tblPr/>
              <a:tblGrid>
                <a:gridCol w="867725"/>
              </a:tblGrid>
              <a:tr h="220580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7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673" y="9540355"/>
            <a:ext cx="2074567" cy="1123680"/>
          </a:xfrm>
        </p:spPr>
        <p:txBody>
          <a:bodyPr/>
          <a:lstStyle/>
          <a:p>
            <a:r>
              <a:rPr lang="ru-RU" sz="8000" dirty="0" smtClean="0"/>
              <a:t>Кроссворд</a:t>
            </a:r>
          </a:p>
          <a:p>
            <a:pPr marL="0" indent="0">
              <a:buNone/>
            </a:pPr>
            <a:r>
              <a:rPr lang="ru-RU" sz="2400" dirty="0" smtClean="0"/>
              <a:t>        1.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2.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52940"/>
              </p:ext>
            </p:extLst>
          </p:nvPr>
        </p:nvGraphicFramePr>
        <p:xfrm>
          <a:off x="1547665" y="2780928"/>
          <a:ext cx="446449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680"/>
                <a:gridCol w="848496"/>
                <a:gridCol w="864096"/>
                <a:gridCol w="1080120"/>
                <a:gridCol w="93610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о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51450"/>
              </p:ext>
            </p:extLst>
          </p:nvPr>
        </p:nvGraphicFramePr>
        <p:xfrm>
          <a:off x="3131840" y="3501008"/>
          <a:ext cx="288032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1080121"/>
                <a:gridCol w="936104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35973"/>
              </p:ext>
            </p:extLst>
          </p:nvPr>
        </p:nvGraphicFramePr>
        <p:xfrm>
          <a:off x="827584" y="4221088"/>
          <a:ext cx="316835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40612"/>
              </p:ext>
            </p:extLst>
          </p:nvPr>
        </p:nvGraphicFramePr>
        <p:xfrm>
          <a:off x="3128210" y="2807368"/>
          <a:ext cx="867725" cy="2205808"/>
        </p:xfrm>
        <a:graphic>
          <a:graphicData uri="http://schemas.openxmlformats.org/drawingml/2006/table">
            <a:tbl>
              <a:tblPr/>
              <a:tblGrid>
                <a:gridCol w="867725"/>
              </a:tblGrid>
              <a:tr h="220580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drevologia.ru/wp-content/uploads/2019/03/%D1%8E%D0%BE%D0%B4%D0%B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2525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7600" y="9879064"/>
            <a:ext cx="2199587" cy="1083620"/>
          </a:xfrm>
        </p:spPr>
        <p:txBody>
          <a:bodyPr/>
          <a:lstStyle/>
          <a:p>
            <a:r>
              <a:rPr lang="ru-RU" sz="8000" dirty="0" smtClean="0"/>
              <a:t>Кроссворд</a:t>
            </a:r>
          </a:p>
          <a:p>
            <a:pPr marL="0" indent="0">
              <a:buNone/>
            </a:pPr>
            <a:r>
              <a:rPr lang="ru-RU" sz="2400" dirty="0" smtClean="0"/>
              <a:t>        1.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2.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52940"/>
              </p:ext>
            </p:extLst>
          </p:nvPr>
        </p:nvGraphicFramePr>
        <p:xfrm>
          <a:off x="1547665" y="2780928"/>
          <a:ext cx="446449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680"/>
                <a:gridCol w="848496"/>
                <a:gridCol w="864096"/>
                <a:gridCol w="1080120"/>
                <a:gridCol w="93610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о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36049"/>
              </p:ext>
            </p:extLst>
          </p:nvPr>
        </p:nvGraphicFramePr>
        <p:xfrm>
          <a:off x="3131840" y="3501008"/>
          <a:ext cx="28803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1080121"/>
                <a:gridCol w="93610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я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з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35973"/>
              </p:ext>
            </p:extLst>
          </p:nvPr>
        </p:nvGraphicFramePr>
        <p:xfrm>
          <a:off x="827584" y="4221088"/>
          <a:ext cx="316835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82305"/>
              </p:ext>
            </p:extLst>
          </p:nvPr>
        </p:nvGraphicFramePr>
        <p:xfrm>
          <a:off x="3128210" y="2807368"/>
          <a:ext cx="867725" cy="2205808"/>
        </p:xfrm>
        <a:graphic>
          <a:graphicData uri="http://schemas.openxmlformats.org/drawingml/2006/table">
            <a:tbl>
              <a:tblPr/>
              <a:tblGrid>
                <a:gridCol w="867725"/>
              </a:tblGrid>
              <a:tr h="220580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cdn.pixabay.com/photo/2016/12/23/16/57/leaves-1927600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4182088" cy="21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33525"/>
            <a:ext cx="5573384" cy="5019675"/>
          </a:xfrm>
        </p:spPr>
        <p:txBody>
          <a:bodyPr/>
          <a:lstStyle/>
          <a:p>
            <a:r>
              <a:rPr lang="ru-RU" sz="8000" dirty="0" smtClean="0"/>
              <a:t>Кроссворд</a:t>
            </a:r>
          </a:p>
          <a:p>
            <a:pPr marL="0" indent="0">
              <a:buNone/>
            </a:pPr>
            <a:r>
              <a:rPr lang="ru-RU" sz="2400" dirty="0" smtClean="0"/>
              <a:t>        1.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2.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52940"/>
              </p:ext>
            </p:extLst>
          </p:nvPr>
        </p:nvGraphicFramePr>
        <p:xfrm>
          <a:off x="1547665" y="2780928"/>
          <a:ext cx="446449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680"/>
                <a:gridCol w="848496"/>
                <a:gridCol w="864096"/>
                <a:gridCol w="1080120"/>
                <a:gridCol w="93610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о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36049"/>
              </p:ext>
            </p:extLst>
          </p:nvPr>
        </p:nvGraphicFramePr>
        <p:xfrm>
          <a:off x="3131840" y="3501008"/>
          <a:ext cx="288032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1080121"/>
                <a:gridCol w="93610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я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з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23361"/>
              </p:ext>
            </p:extLst>
          </p:nvPr>
        </p:nvGraphicFramePr>
        <p:xfrm>
          <a:off x="827584" y="4221088"/>
          <a:ext cx="31683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л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и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82305"/>
              </p:ext>
            </p:extLst>
          </p:nvPr>
        </p:nvGraphicFramePr>
        <p:xfrm>
          <a:off x="3128210" y="2807368"/>
          <a:ext cx="867725" cy="2205808"/>
        </p:xfrm>
        <a:graphic>
          <a:graphicData uri="http://schemas.openxmlformats.org/drawingml/2006/table">
            <a:tbl>
              <a:tblPr/>
              <a:tblGrid>
                <a:gridCol w="867725"/>
              </a:tblGrid>
              <a:tr h="220580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semiramisgardens.ru/upload/iblock/4c2/4c25714450c92c85a712abc4e91a6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46" y="3789040"/>
            <a:ext cx="3312368" cy="29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ивушка\ивушка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5122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500042"/>
            <a:ext cx="8033546" cy="265802"/>
          </a:xfrm>
        </p:spPr>
        <p:txBody>
          <a:bodyPr/>
          <a:lstStyle/>
          <a:p>
            <a:pPr algn="ctr"/>
            <a:r>
              <a:rPr lang="ru-RU" sz="66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Ивушка</a:t>
            </a: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плакучая</a:t>
            </a:r>
            <a:endParaRPr lang="en-US" sz="66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57364"/>
            <a:ext cx="8820472" cy="4013068"/>
          </a:xfrm>
        </p:spPr>
        <p:txBody>
          <a:bodyPr/>
          <a:lstStyle/>
          <a:p>
            <a:pPr marL="0" indent="0">
              <a:buNone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sz="3000" b="1" dirty="0" smtClean="0">
              <a:solidFill>
                <a:schemeClr val="tx2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gray">
          <a:xfrm>
            <a:off x="5359400" y="3186113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gray">
          <a:xfrm>
            <a:off x="5033940" y="3357562"/>
            <a:ext cx="3652860" cy="2468562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AutoNum type="arabicPeriod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Виды ивы</a:t>
            </a:r>
          </a:p>
          <a:p>
            <a:pPr marL="342900" indent="-342900" algn="ctr">
              <a:buAutoNum type="arabicPeriod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Экологическая проблема</a:t>
            </a:r>
          </a:p>
          <a:p>
            <a:pPr marL="342900" indent="-342900" algn="ctr">
              <a:buAutoNum type="arabicPeriod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Ива в медицине</a:t>
            </a:r>
          </a:p>
          <a:p>
            <a:pPr marL="342900" indent="-342900" algn="ctr">
              <a:buAutoNum type="arabicPeriod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Ива в промышленности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572134" y="1785938"/>
            <a:ext cx="3357183" cy="1303338"/>
            <a:chOff x="629" y="886"/>
            <a:chExt cx="1552" cy="82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629" y="886"/>
              <a:ext cx="1552" cy="8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5000628" y="1785926"/>
            <a:ext cx="3143252" cy="1143008"/>
            <a:chOff x="3623" y="1413"/>
            <a:chExt cx="1321" cy="294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2" name="AutoShape 13"/>
          <p:cNvSpPr>
            <a:spLocks noChangeArrowheads="1"/>
          </p:cNvSpPr>
          <p:nvPr/>
        </p:nvSpPr>
        <p:spPr bwMode="gray">
          <a:xfrm>
            <a:off x="838200" y="3186113"/>
            <a:ext cx="2849563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3770313" y="3732213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gray">
          <a:xfrm>
            <a:off x="6072198" y="4572008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6165" name="AutoShape 30"/>
          <p:cNvSpPr>
            <a:spLocks noChangeArrowheads="1"/>
          </p:cNvSpPr>
          <p:nvPr/>
        </p:nvSpPr>
        <p:spPr bwMode="gray">
          <a:xfrm>
            <a:off x="914400" y="455771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0793605" flipV="1">
            <a:off x="3738563" y="43370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70" name="Text Box 9"/>
          <p:cNvSpPr txBox="1">
            <a:spLocks noChangeArrowheads="1"/>
          </p:cNvSpPr>
          <p:nvPr/>
        </p:nvSpPr>
        <p:spPr bwMode="gray">
          <a:xfrm>
            <a:off x="914400" y="1828800"/>
            <a:ext cx="7162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dirty="0">
              <a:cs typeface="Arial" charset="0"/>
            </a:endParaRPr>
          </a:p>
        </p:txBody>
      </p:sp>
      <p:sp>
        <p:nvSpPr>
          <p:cNvPr id="6171" name="Rectangle 36"/>
          <p:cNvSpPr>
            <a:spLocks noChangeArrowheads="1"/>
          </p:cNvSpPr>
          <p:nvPr/>
        </p:nvSpPr>
        <p:spPr bwMode="auto">
          <a:xfrm>
            <a:off x="762000" y="598805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9384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Тема исследования: 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Ивушка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плакучая»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71538" y="2000240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Объект исследования: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14942" y="2000240"/>
            <a:ext cx="3024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Цели: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971600" y="3429000"/>
            <a:ext cx="2703513" cy="26114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643050"/>
            <a:ext cx="7686700" cy="71438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5363" name="AutoShape 96"/>
          <p:cNvSpPr>
            <a:spLocks noChangeArrowheads="1"/>
          </p:cNvSpPr>
          <p:nvPr/>
        </p:nvSpPr>
        <p:spPr bwMode="gray">
          <a:xfrm>
            <a:off x="0" y="2500306"/>
            <a:ext cx="7985125" cy="3919537"/>
          </a:xfrm>
          <a:prstGeom prst="roundRect">
            <a:avLst>
              <a:gd name="adj" fmla="val 4657"/>
            </a:avLst>
          </a:prstGeom>
          <a:solidFill>
            <a:srgbClr val="FFFFFF">
              <a:alpha val="50195"/>
            </a:srgbClr>
          </a:solidFill>
          <a:ln w="3175">
            <a:solidFill>
              <a:srgbClr val="000000">
                <a:alpha val="30196"/>
              </a:srgb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ltGray">
          <a:xfrm>
            <a:off x="357158" y="5503863"/>
            <a:ext cx="8463314" cy="782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gray">
          <a:xfrm>
            <a:off x="428596" y="3590925"/>
            <a:ext cx="8391876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>
              <a:defRPr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gray">
          <a:xfrm>
            <a:off x="428596" y="2500306"/>
            <a:ext cx="8352928" cy="150475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Действительно ли ива является </a:t>
            </a:r>
          </a:p>
          <a:p>
            <a:pPr lvl="0" algn="ctr" eaLnBrk="0" hangingPunct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богатством для человека?</a:t>
            </a:r>
            <a:endParaRPr lang="ru-RU" sz="2800" dirty="0"/>
          </a:p>
        </p:txBody>
      </p:sp>
      <p:sp>
        <p:nvSpPr>
          <p:cNvPr id="15385" name="Text Box 59"/>
          <p:cNvSpPr txBox="1">
            <a:spLocks noChangeArrowheads="1"/>
          </p:cNvSpPr>
          <p:nvPr/>
        </p:nvSpPr>
        <p:spPr bwMode="auto">
          <a:xfrm>
            <a:off x="7092950" y="2759075"/>
            <a:ext cx="1436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683568" y="1628800"/>
            <a:ext cx="7215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Гипотеза: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914724" y="4502150"/>
            <a:ext cx="7159121" cy="739778"/>
          </a:xfrm>
          <a:prstGeom prst="roundRect">
            <a:avLst>
              <a:gd name="adj" fmla="val 4059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ащита проекта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ltGray">
          <a:xfrm>
            <a:off x="1006539" y="3290196"/>
            <a:ext cx="6975492" cy="71438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выполнение творческих работ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Этапы исследования: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gray">
          <a:xfrm>
            <a:off x="3357563" y="412115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1214414" y="3214686"/>
            <a:ext cx="21288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black">
          <a:xfrm rot="674326">
            <a:off x="984078" y="5766071"/>
            <a:ext cx="20602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896301" y="1966828"/>
            <a:ext cx="7019428" cy="7191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поиск информации в сети Интернет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Child_light</Template>
  <TotalTime>1322</TotalTime>
  <Words>148</Words>
  <Application>Microsoft Office PowerPoint</Application>
  <PresentationFormat>Экран (4:3)</PresentationFormat>
  <Paragraphs>105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Monotype Corsiva</vt:lpstr>
      <vt:lpstr>Times New Roman</vt:lpstr>
      <vt:lpstr>Verdana</vt:lpstr>
      <vt:lpstr>Child_light</vt:lpstr>
      <vt:lpstr> «Знаток природы родного края» Проект «Ивушка плакучая»  </vt:lpstr>
      <vt:lpstr>Презентация PowerPoint</vt:lpstr>
      <vt:lpstr>Презентация PowerPoint</vt:lpstr>
      <vt:lpstr>Презентация PowerPoint</vt:lpstr>
      <vt:lpstr>Презентация PowerPoint</vt:lpstr>
      <vt:lpstr>Ивушка плакучая</vt:lpstr>
      <vt:lpstr> Тема исследования:  «Ивушка плакучая»  </vt:lpstr>
      <vt:lpstr>Презентация PowerPoint</vt:lpstr>
      <vt:lpstr>Этапы исследования:</vt:lpstr>
      <vt:lpstr>Презентация PowerPoint</vt:lpstr>
      <vt:lpstr> «А знаете ли, вы, что……»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«Коса – девичья  краса»</dc:title>
  <dc:creator>User</dc:creator>
  <cp:lastModifiedBy>Татьяна</cp:lastModifiedBy>
  <cp:revision>141</cp:revision>
  <dcterms:created xsi:type="dcterms:W3CDTF">2014-05-08T08:15:29Z</dcterms:created>
  <dcterms:modified xsi:type="dcterms:W3CDTF">2019-11-20T17:31:27Z</dcterms:modified>
</cp:coreProperties>
</file>