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8" r:id="rId4"/>
    <p:sldId id="265" r:id="rId5"/>
    <p:sldId id="264" r:id="rId6"/>
    <p:sldId id="263" r:id="rId7"/>
    <p:sldId id="262" r:id="rId8"/>
    <p:sldId id="261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B5B8-708C-46B4-B87B-7A33A8BFBFE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F6-CBF1-4993-98EC-133D65D8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B5B8-708C-46B4-B87B-7A33A8BFBFE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F6-CBF1-4993-98EC-133D65D8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B5B8-708C-46B4-B87B-7A33A8BFBFE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F6-CBF1-4993-98EC-133D65D8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B5B8-708C-46B4-B87B-7A33A8BFBFE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F6-CBF1-4993-98EC-133D65D8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B5B8-708C-46B4-B87B-7A33A8BFBFE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F6-CBF1-4993-98EC-133D65D8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B5B8-708C-46B4-B87B-7A33A8BFBFE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F6-CBF1-4993-98EC-133D65D8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B5B8-708C-46B4-B87B-7A33A8BFBFE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F6-CBF1-4993-98EC-133D65D8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B5B8-708C-46B4-B87B-7A33A8BFBFE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F6-CBF1-4993-98EC-133D65D8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B5B8-708C-46B4-B87B-7A33A8BFBFE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F6-CBF1-4993-98EC-133D65D8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B5B8-708C-46B4-B87B-7A33A8BFBFE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F6-CBF1-4993-98EC-133D65D8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B5B8-708C-46B4-B87B-7A33A8BFBFE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46F6-CBF1-4993-98EC-133D65D8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B5B8-708C-46B4-B87B-7A33A8BFBFE8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46F6-CBF1-4993-98EC-133D65D82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g11.nnm.ru/f/e/5/1/a/9c489b789dce94ff70d94400066.jpg" TargetMode="External"/><Relationship Id="rId13" Type="http://schemas.openxmlformats.org/officeDocument/2006/relationships/hyperlink" Target="http://img0.liveinternet.ru/images/attach/b/3/15/403/15403692_001.jpg" TargetMode="External"/><Relationship Id="rId3" Type="http://schemas.openxmlformats.org/officeDocument/2006/relationships/hyperlink" Target="http://radikal.ru/F/i004.radikal.ru/0809/d8/3f826cb5db36.png.html" TargetMode="External"/><Relationship Id="rId7" Type="http://schemas.openxmlformats.org/officeDocument/2006/relationships/hyperlink" Target="http://www.svekra.ru/uploads/images/00/18/83/2011/09/24/a660e5.jpg" TargetMode="External"/><Relationship Id="rId12" Type="http://schemas.openxmlformats.org/officeDocument/2006/relationships/hyperlink" Target="http://novynar.img.com.ua/img/forall/a/1301/4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op.org/resources/topic/archive/space/img_full_43606.jpg" TargetMode="External"/><Relationship Id="rId11" Type="http://schemas.openxmlformats.org/officeDocument/2006/relationships/hyperlink" Target="http://img.dni.ru/binaries/v2_articlepic/339455.jpg" TargetMode="External"/><Relationship Id="rId5" Type="http://schemas.openxmlformats.org/officeDocument/2006/relationships/hyperlink" Target="http://img1.liveinternet.ru/images/attach/c/4/84/38/84038147_i_014.jpg" TargetMode="External"/><Relationship Id="rId15" Type="http://schemas.openxmlformats.org/officeDocument/2006/relationships/image" Target="../media/image3.png"/><Relationship Id="rId10" Type="http://schemas.openxmlformats.org/officeDocument/2006/relationships/hyperlink" Target="http://www.pravmir.ru/wp-content/uploads/2011/02/67115795_tonnel.gif.jpg" TargetMode="External"/><Relationship Id="rId4" Type="http://schemas.openxmlformats.org/officeDocument/2006/relationships/hyperlink" Target="http://www.tvkultura.ru/p/b_2400.jpg" TargetMode="External"/><Relationship Id="rId9" Type="http://schemas.openxmlformats.org/officeDocument/2006/relationships/hyperlink" Target="http://img.oboz.obozrevatel.com/files/NewsPhoto/2009/03/10/290676/150593_image_large.jpg" TargetMode="External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lenagold.ru/fon/main.htm" TargetMode="External"/><Relationship Id="rId4" Type="http://schemas.openxmlformats.org/officeDocument/2006/relationships/hyperlink" Target="http://malpme.ru/znamenitye-dvoechnik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hiero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119" cy="6832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643998" cy="6215106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1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b="1" i="1" dirty="0" smtClean="0">
                <a:ln w="18000">
                  <a:solidFill>
                    <a:srgbClr val="99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САМЫЕ  ИЗВЕСТНЫЕ  ДВОЕЧНИКИ</a:t>
            </a:r>
          </a:p>
          <a:p>
            <a:r>
              <a:rPr lang="ru-RU" sz="2000" i="1" dirty="0" smtClean="0">
                <a:ln w="18000">
                  <a:solidFill>
                    <a:srgbClr val="99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         </a:t>
            </a:r>
            <a:r>
              <a:rPr lang="ru-RU" i="1" dirty="0" smtClean="0">
                <a:ln w="18000">
                  <a:solidFill>
                    <a:srgbClr val="99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i="1" dirty="0" smtClean="0">
                <a:ln w="18000">
                  <a:solidFill>
                    <a:srgbClr val="99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/>
              </a:rPr>
              <a:t>НОМИНАЦИЯ</a:t>
            </a:r>
            <a:r>
              <a:rPr lang="ru-RU" sz="2000" i="1" dirty="0" smtClean="0">
                <a:ln w="18000">
                  <a:solidFill>
                    <a:srgbClr val="99000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/>
              </a:rPr>
              <a:t>: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smtClean="0"/>
              <a:t> </a:t>
            </a:r>
            <a:r>
              <a:rPr lang="ru-RU" sz="2000" dirty="0" smtClean="0">
                <a:solidFill>
                  <a:srgbClr val="FF00FF"/>
                </a:solidFill>
              </a:rPr>
              <a:t>Великие писатели, литераторы, философы</a:t>
            </a:r>
            <a:endParaRPr lang="ru-RU" sz="2000" i="1" dirty="0" smtClean="0">
              <a:ln w="18000">
                <a:solidFill>
                  <a:srgbClr val="99000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r"/>
            <a:endParaRPr lang="ru-RU" sz="4000" b="1" i="1" dirty="0">
              <a:ln w="18000">
                <a:solidFill>
                  <a:srgbClr val="CC0000"/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5214950"/>
            <a:ext cx="3511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Усанова Ольга Александровна</a:t>
            </a: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читель начальных классов</a:t>
            </a:r>
          </a:p>
          <a:p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ГБОУ  СОШ №1155 г.Москва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928662" y="714356"/>
            <a:ext cx="7429552" cy="785818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entury Schoolbook" pitchFamily="18" charset="0"/>
              </a:rPr>
              <a:t>Конкурс презентаций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entury Schoolbook" pitchFamily="18" charset="0"/>
              </a:rPr>
              <a:t> «</a:t>
            </a:r>
            <a:r>
              <a:rPr lang="ru-RU" sz="2000" b="1" i="1" dirty="0" smtClean="0">
                <a:solidFill>
                  <a:srgbClr val="FF00FF"/>
                </a:solidFill>
                <a:latin typeface="Century Schoolbook" pitchFamily="18" charset="0"/>
              </a:rPr>
              <a:t>Великие люди России</a:t>
            </a:r>
            <a:r>
              <a:rPr lang="ru-RU" sz="2000" b="1" i="1" dirty="0" smtClean="0">
                <a:solidFill>
                  <a:srgbClr val="C00000"/>
                </a:solidFill>
                <a:latin typeface="Century Schoolbook" pitchFamily="18" charset="0"/>
              </a:rPr>
              <a:t>»</a:t>
            </a:r>
            <a:endParaRPr lang="ru-RU" sz="2000" b="1" i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285728"/>
            <a:ext cx="542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«Сообщество взаимопомощи учителей </a:t>
            </a:r>
            <a:r>
              <a:rPr lang="en-US" dirty="0" err="1" smtClean="0"/>
              <a:t>Pedsovet.su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32" name="Picture 8" descr="http://v.foto.radikal.ru/0704/9c/884df33bea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905249"/>
            <a:ext cx="5943600" cy="5905501"/>
          </a:xfrm>
          <a:prstGeom prst="rect">
            <a:avLst/>
          </a:prstGeom>
          <a:noFill/>
        </p:spPr>
      </p:pic>
      <p:pic>
        <p:nvPicPr>
          <p:cNvPr id="1028" name="Picture 4" descr="C:\Users\Кристина\Desktop\ручка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40873">
            <a:off x="1588865" y="5891316"/>
            <a:ext cx="3027105" cy="2580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hiero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119" cy="6832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357166"/>
            <a:ext cx="8429684" cy="6215106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1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ru-RU" sz="1200" i="1" dirty="0" smtClean="0">
                <a:solidFill>
                  <a:srgbClr val="9A0000"/>
                </a:solidFill>
              </a:rPr>
              <a:t>ручка:</a:t>
            </a:r>
            <a:r>
              <a:rPr lang="ru-RU" sz="1200" i="1" dirty="0" smtClean="0"/>
              <a:t> </a:t>
            </a:r>
            <a:r>
              <a:rPr lang="ru-RU" sz="1200" i="1" dirty="0" smtClean="0">
                <a:hlinkClick r:id="rId3"/>
              </a:rPr>
              <a:t>http://radikal.ru/F/i004.radikal.ru/0809/d8/3f826cb5db36.png.html</a:t>
            </a:r>
            <a:endParaRPr lang="ru-RU" sz="1200" i="1" dirty="0" smtClean="0"/>
          </a:p>
          <a:p>
            <a:pPr>
              <a:lnSpc>
                <a:spcPct val="110000"/>
              </a:lnSpc>
            </a:pPr>
            <a:r>
              <a:rPr lang="ru-RU" sz="1200" i="1" dirty="0" smtClean="0">
                <a:solidFill>
                  <a:srgbClr val="C00000"/>
                </a:solidFill>
              </a:rPr>
              <a:t>Театр В.Маяковского </a:t>
            </a:r>
            <a:r>
              <a:rPr lang="en-US" sz="1200" i="1" dirty="0" smtClean="0">
                <a:solidFill>
                  <a:srgbClr val="C00000"/>
                </a:solidFill>
                <a:hlinkClick r:id="rId4"/>
              </a:rPr>
              <a:t>http://www.tvkultura.ru/p/b_2400.jpg</a:t>
            </a:r>
            <a:endParaRPr lang="ru-RU" sz="1200" i="1" dirty="0" smtClean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i="1" dirty="0" smtClean="0">
                <a:solidFill>
                  <a:srgbClr val="C00000"/>
                </a:solidFill>
              </a:rPr>
              <a:t>Портрет В.Маяковского </a:t>
            </a:r>
            <a:r>
              <a:rPr lang="en-US" sz="1200" i="1" dirty="0" smtClean="0">
                <a:solidFill>
                  <a:srgbClr val="C00000"/>
                </a:solidFill>
                <a:hlinkClick r:id="rId5"/>
              </a:rPr>
              <a:t>http://img1.liveinternet.ru/images/attach/c/4/84/38/84038147_i_014.jpg</a:t>
            </a:r>
            <a:endParaRPr lang="ru-RU" sz="1200" i="1" dirty="0" smtClean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i="1" dirty="0" smtClean="0">
                <a:solidFill>
                  <a:srgbClr val="C00000"/>
                </a:solidFill>
              </a:rPr>
              <a:t>Портрет К.Циолковского </a:t>
            </a:r>
            <a:r>
              <a:rPr lang="en-US" sz="1200" i="1" dirty="0" smtClean="0">
                <a:solidFill>
                  <a:srgbClr val="C00000"/>
                </a:solidFill>
                <a:hlinkClick r:id="rId6"/>
              </a:rPr>
              <a:t>http://www.iop.org/resources/topic/archive/space/img_full_43606.jpg</a:t>
            </a:r>
            <a:endParaRPr lang="ru-RU" sz="1200" i="1" dirty="0" smtClean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i="1" dirty="0" smtClean="0">
                <a:solidFill>
                  <a:srgbClr val="C00000"/>
                </a:solidFill>
              </a:rPr>
              <a:t>Памятник К Циолковскому в Москве</a:t>
            </a:r>
            <a:r>
              <a:rPr lang="ru-RU" sz="1200" i="1" dirty="0" smtClean="0">
                <a:solidFill>
                  <a:srgbClr val="7030A0"/>
                </a:solidFill>
              </a:rPr>
              <a:t>. </a:t>
            </a:r>
            <a:r>
              <a:rPr lang="en-US" sz="1200" i="1" dirty="0" smtClean="0">
                <a:solidFill>
                  <a:srgbClr val="7030A0"/>
                </a:solidFill>
                <a:hlinkClick r:id="rId7"/>
              </a:rPr>
              <a:t>http://www.svekra.ru/uploads/images/00/18/83/2011/09/24/a660e5.jpg</a:t>
            </a:r>
            <a:endParaRPr lang="ru-RU" sz="1200" i="1" dirty="0" smtClean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i="1" dirty="0" smtClean="0">
                <a:solidFill>
                  <a:srgbClr val="C00000"/>
                </a:solidFill>
              </a:rPr>
              <a:t>Портрет Д. Менделеева </a:t>
            </a:r>
            <a:r>
              <a:rPr lang="en-US" sz="1200" i="1" dirty="0" smtClean="0">
                <a:solidFill>
                  <a:srgbClr val="7030A0"/>
                </a:solidFill>
                <a:hlinkClick r:id="rId8"/>
              </a:rPr>
              <a:t>http://img11.nnm.ru/f/e/5/1/a/9c489b789dce94ff70d94400066.jpg</a:t>
            </a:r>
            <a:endParaRPr lang="ru-RU" sz="1200" i="1" dirty="0" smtClean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i="1" dirty="0" smtClean="0">
                <a:solidFill>
                  <a:srgbClr val="C00000"/>
                </a:solidFill>
              </a:rPr>
              <a:t>Таблица Системы Менделеева </a:t>
            </a:r>
            <a:r>
              <a:rPr lang="en-US" sz="1200" i="1" dirty="0" smtClean="0">
                <a:solidFill>
                  <a:srgbClr val="7030A0"/>
                </a:solidFill>
                <a:hlinkClick r:id="rId9"/>
              </a:rPr>
              <a:t>http://img.oboz.obozrevatel.com/files/NewsPhoto/2009/03/10/290676/150593_image_large.jpg</a:t>
            </a:r>
            <a:endParaRPr lang="ru-RU" sz="1200" i="1" dirty="0" smtClean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i="1" dirty="0" smtClean="0">
                <a:solidFill>
                  <a:srgbClr val="C00000"/>
                </a:solidFill>
              </a:rPr>
              <a:t>Портрет А.Чехов </a:t>
            </a:r>
            <a:r>
              <a:rPr lang="en-US" sz="1200" i="1" dirty="0" smtClean="0">
                <a:solidFill>
                  <a:srgbClr val="7030A0"/>
                </a:solidFill>
                <a:hlinkClick r:id="rId10"/>
              </a:rPr>
              <a:t>http://www.pravmir.ru/wp-content/uploads/2011/02/67115795_tonnel.gif.jpg</a:t>
            </a:r>
            <a:endParaRPr lang="ru-RU" sz="1200" i="1" dirty="0" smtClean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i="1" dirty="0" smtClean="0">
                <a:solidFill>
                  <a:srgbClr val="C00000"/>
                </a:solidFill>
              </a:rPr>
              <a:t>Портрет И.Бродского </a:t>
            </a:r>
            <a:r>
              <a:rPr lang="en-US" sz="1200" i="1" dirty="0" smtClean="0">
                <a:solidFill>
                  <a:srgbClr val="7030A0"/>
                </a:solidFill>
                <a:hlinkClick r:id="rId11"/>
              </a:rPr>
              <a:t>http://img.dni.ru/binaries/v2_articlepic/339455.jpg</a:t>
            </a:r>
            <a:endParaRPr lang="ru-RU" sz="1200" i="1" dirty="0" smtClean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i="1" dirty="0" smtClean="0">
                <a:solidFill>
                  <a:srgbClr val="C00000"/>
                </a:solidFill>
              </a:rPr>
              <a:t>Портрет Л.Толстого </a:t>
            </a:r>
            <a:r>
              <a:rPr lang="en-US" sz="1200" i="1" dirty="0" smtClean="0">
                <a:solidFill>
                  <a:srgbClr val="7030A0"/>
                </a:solidFill>
                <a:hlinkClick r:id="rId12"/>
              </a:rPr>
              <a:t>http://novynar.img.com.ua/img/forall/a/1301/42.jpg</a:t>
            </a:r>
            <a:endParaRPr lang="ru-RU" sz="1200" i="1" dirty="0" smtClean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200" i="1" dirty="0" smtClean="0">
                <a:solidFill>
                  <a:srgbClr val="C00000"/>
                </a:solidFill>
              </a:rPr>
              <a:t>Портрет А.С.Пушкина </a:t>
            </a:r>
            <a:r>
              <a:rPr lang="en-US" sz="1200" i="1" dirty="0" smtClean="0">
                <a:solidFill>
                  <a:srgbClr val="7030A0"/>
                </a:solidFill>
                <a:hlinkClick r:id="rId13"/>
              </a:rPr>
              <a:t>http://img0.liveinternet.ru/images/attach/b/3/15/403/15403692_001.jpg</a:t>
            </a:r>
            <a:endParaRPr lang="ru-RU" sz="1200" i="1" dirty="0" smtClean="0">
              <a:solidFill>
                <a:srgbClr val="7030A0"/>
              </a:solidFill>
            </a:endParaRPr>
          </a:p>
        </p:txBody>
      </p:sp>
      <p:pic>
        <p:nvPicPr>
          <p:cNvPr id="7172" name="Picture 4" descr="http://v.foto.radikal.ru/0704/9c/884df33bea80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65141" y="3929066"/>
            <a:ext cx="4357718" cy="4288519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785786" y="714356"/>
            <a:ext cx="7000924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990000"/>
                </a:solidFill>
              </a:rPr>
              <a:t>Интернет ресурсы</a:t>
            </a:r>
            <a:endParaRPr lang="ru-RU" sz="2400" b="1" i="1" dirty="0">
              <a:solidFill>
                <a:srgbClr val="990000"/>
              </a:solidFill>
            </a:endParaRPr>
          </a:p>
        </p:txBody>
      </p:sp>
      <p:pic>
        <p:nvPicPr>
          <p:cNvPr id="8" name="Picture 4" descr="C:\Users\Кристина\Desktop\ручка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772722">
            <a:off x="5010322" y="5870341"/>
            <a:ext cx="3027105" cy="2580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hiero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119" cy="6832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28596" y="285728"/>
            <a:ext cx="8429684" cy="6215106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1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428604"/>
            <a:ext cx="707236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990000"/>
                </a:solidFill>
              </a:rPr>
              <a:t>Источник текстовой информации</a:t>
            </a:r>
            <a:endParaRPr lang="ru-RU" sz="3200" b="1" i="1" dirty="0">
              <a:solidFill>
                <a:srgbClr val="990000"/>
              </a:solidFill>
            </a:endParaRPr>
          </a:p>
        </p:txBody>
      </p:sp>
      <p:pic>
        <p:nvPicPr>
          <p:cNvPr id="7172" name="Picture 4" descr="http://v.foto.radikal.ru/0704/9c/884df33bea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714808" y="952499"/>
            <a:ext cx="6000792" cy="5905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1357298"/>
            <a:ext cx="484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http://malpme.ru/znamenitye-dvoechniki/</a:t>
            </a:r>
            <a:endParaRPr lang="ru-RU" dirty="0" smtClean="0"/>
          </a:p>
          <a:p>
            <a:r>
              <a:rPr lang="en-US" dirty="0" smtClean="0"/>
              <a:t>LOOK IN </a:t>
            </a:r>
            <a:r>
              <a:rPr lang="ru-RU" dirty="0" smtClean="0"/>
              <a:t>Студенческий журнал, №20, март 2012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3500438"/>
            <a:ext cx="707236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Пояснительная записка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62" y="4071942"/>
            <a:ext cx="74295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u="sng" dirty="0"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Schoolbook" pitchFamily="18" charset="0"/>
              </a:rPr>
              <a:t>Данная презентация может </a:t>
            </a:r>
            <a:r>
              <a:rPr lang="ru-RU" sz="2000" b="1" dirty="0">
                <a:solidFill>
                  <a:srgbClr val="C00000"/>
                </a:solidFill>
                <a:latin typeface="Century Schoolbook" pitchFamily="18" charset="0"/>
              </a:rPr>
              <a:t>быть </a:t>
            </a:r>
            <a:r>
              <a:rPr lang="ru-RU" sz="2000" b="1" dirty="0" smtClean="0">
                <a:solidFill>
                  <a:srgbClr val="C00000"/>
                </a:solidFill>
                <a:latin typeface="Century Schoolbook" pitchFamily="18" charset="0"/>
              </a:rPr>
              <a:t>использована на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entury Schoolbook" pitchFamily="18" charset="0"/>
              </a:rPr>
              <a:t> внеклассных мероприятиях и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entury Schoolbook" pitchFamily="18" charset="0"/>
              </a:rPr>
              <a:t>р</a:t>
            </a:r>
            <a:r>
              <a:rPr lang="ru-RU" sz="2000" b="1" dirty="0" smtClean="0">
                <a:solidFill>
                  <a:srgbClr val="C00000"/>
                </a:solidFill>
                <a:latin typeface="Century Schoolbook" pitchFamily="18" charset="0"/>
              </a:rPr>
              <a:t>одительских собраниях .</a:t>
            </a:r>
            <a:endParaRPr lang="ru-RU" sz="2000" b="1" dirty="0">
              <a:solidFill>
                <a:srgbClr val="C00000"/>
              </a:solidFill>
              <a:latin typeface="Century Schoolbook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428728" y="2214554"/>
            <a:ext cx="57864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Century Schoolbook" pitchFamily="18" charset="0"/>
              </a:rPr>
              <a:t>Для создания шаблона использованы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Century Schoolbook" pitchFamily="18" charset="0"/>
              </a:rPr>
              <a:t> ресурсы сайта:</a:t>
            </a:r>
            <a:r>
              <a:rPr lang="ru-RU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</a:p>
          <a:p>
            <a:pPr algn="ctr"/>
            <a:r>
              <a:rPr lang="ru-RU" dirty="0" smtClean="0">
                <a:latin typeface="Calibri" pitchFamily="34" charset="0"/>
                <a:hlinkClick r:id="rId5"/>
              </a:rPr>
              <a:t>http://lenagold.ru/fon/main.htm</a:t>
            </a:r>
            <a:endParaRPr lang="ru-RU" dirty="0" smtClean="0">
              <a:latin typeface="Calibri" pitchFamily="34" charset="0"/>
            </a:endParaRPr>
          </a:p>
        </p:txBody>
      </p:sp>
      <p:pic>
        <p:nvPicPr>
          <p:cNvPr id="11" name="Picture 4" descr="C:\Users\Кристина\Desktop\ручка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00167">
            <a:off x="-1073621" y="5818230"/>
            <a:ext cx="3027105" cy="2580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hiero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19" y="0"/>
            <a:ext cx="9178119" cy="6832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429684" cy="6215106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1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82942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90000"/>
                </a:solidFill>
                <a:latin typeface="Century Schoolbook" pitchFamily="18" charset="0"/>
              </a:rPr>
              <a:t>Как показывает практика, хороший аттестат не всегда</a:t>
            </a:r>
          </a:p>
          <a:p>
            <a:pPr algn="ctr"/>
            <a:r>
              <a:rPr lang="ru-RU" sz="2400" dirty="0">
                <a:solidFill>
                  <a:srgbClr val="990000"/>
                </a:solidFill>
                <a:latin typeface="Century Schoolbook" pitchFamily="18" charset="0"/>
              </a:rPr>
              <a:t>я</a:t>
            </a:r>
            <a:r>
              <a:rPr lang="ru-RU" sz="2400" dirty="0" smtClean="0">
                <a:solidFill>
                  <a:srgbClr val="990000"/>
                </a:solidFill>
                <a:latin typeface="Century Schoolbook" pitchFamily="18" charset="0"/>
              </a:rPr>
              <a:t>вляется билетом в обеспеченную жизнь, и далеко не</a:t>
            </a:r>
          </a:p>
          <a:p>
            <a:pPr algn="ctr"/>
            <a:r>
              <a:rPr lang="ru-RU" sz="2400" dirty="0">
                <a:solidFill>
                  <a:srgbClr val="990000"/>
                </a:solidFill>
                <a:latin typeface="Century Schoolbook" pitchFamily="18" charset="0"/>
              </a:rPr>
              <a:t>в</a:t>
            </a:r>
            <a:r>
              <a:rPr lang="ru-RU" sz="2400" dirty="0" smtClean="0">
                <a:solidFill>
                  <a:srgbClr val="990000"/>
                </a:solidFill>
                <a:latin typeface="Century Schoolbook" pitchFamily="18" charset="0"/>
              </a:rPr>
              <a:t>се двоечники после школы или вуза оказываются</a:t>
            </a:r>
          </a:p>
          <a:p>
            <a:pPr algn="ctr"/>
            <a:r>
              <a:rPr lang="ru-RU" sz="2400" dirty="0">
                <a:solidFill>
                  <a:srgbClr val="990000"/>
                </a:solidFill>
                <a:latin typeface="Century Schoolbook" pitchFamily="18" charset="0"/>
              </a:rPr>
              <a:t>н</a:t>
            </a:r>
            <a:r>
              <a:rPr lang="ru-RU" sz="2400" dirty="0" smtClean="0">
                <a:solidFill>
                  <a:srgbClr val="990000"/>
                </a:solidFill>
                <a:latin typeface="Century Schoolbook" pitchFamily="18" charset="0"/>
              </a:rPr>
              <a:t>е у дел. Среди «неучей» есть богатые и знаменитые </a:t>
            </a:r>
          </a:p>
          <a:p>
            <a:pPr algn="ctr"/>
            <a:r>
              <a:rPr lang="ru-RU" sz="2400" dirty="0" smtClean="0">
                <a:solidFill>
                  <a:srgbClr val="990000"/>
                </a:solidFill>
                <a:latin typeface="Century Schoolbook" pitchFamily="18" charset="0"/>
              </a:rPr>
              <a:t>люди, успеху и настойчивости которых мог бы</a:t>
            </a:r>
          </a:p>
          <a:p>
            <a:pPr algn="ctr"/>
            <a:r>
              <a:rPr lang="ru-RU" sz="2400" dirty="0" smtClean="0">
                <a:solidFill>
                  <a:srgbClr val="990000"/>
                </a:solidFill>
                <a:latin typeface="Century Schoolbook" pitchFamily="18" charset="0"/>
              </a:rPr>
              <a:t> позавидовать каждый. </a:t>
            </a:r>
          </a:p>
          <a:p>
            <a:pPr algn="ctr"/>
            <a:endParaRPr lang="ru-RU" sz="2400" dirty="0">
              <a:solidFill>
                <a:srgbClr val="990000"/>
              </a:solidFill>
              <a:latin typeface="Century Schoolbook" pitchFamily="18" charset="0"/>
            </a:endParaRPr>
          </a:p>
          <a:p>
            <a:pPr algn="ctr"/>
            <a:r>
              <a:rPr lang="ru-RU" sz="2400" dirty="0" smtClean="0">
                <a:solidFill>
                  <a:srgbClr val="990000"/>
                </a:solidFill>
                <a:latin typeface="Century Schoolbook" pitchFamily="18" charset="0"/>
              </a:rPr>
              <a:t>Ведь самое главное в жизни не оценки, а знания </a:t>
            </a:r>
          </a:p>
          <a:p>
            <a:pPr algn="ctr"/>
            <a:r>
              <a:rPr lang="ru-RU" sz="2400" dirty="0">
                <a:solidFill>
                  <a:srgbClr val="990000"/>
                </a:solidFill>
                <a:latin typeface="Century Schoolbook" pitchFamily="18" charset="0"/>
              </a:rPr>
              <a:t>и</a:t>
            </a:r>
            <a:r>
              <a:rPr lang="ru-RU" sz="2400" dirty="0" smtClean="0">
                <a:solidFill>
                  <a:srgbClr val="990000"/>
                </a:solidFill>
                <a:latin typeface="Century Schoolbook" pitchFamily="18" charset="0"/>
              </a:rPr>
              <a:t> поставленные цели.</a:t>
            </a:r>
            <a:endParaRPr lang="ru-RU" sz="2400" dirty="0">
              <a:solidFill>
                <a:srgbClr val="990000"/>
              </a:solidFill>
              <a:latin typeface="Century Schoolbook" pitchFamily="18" charset="0"/>
            </a:endParaRPr>
          </a:p>
        </p:txBody>
      </p:sp>
      <p:pic>
        <p:nvPicPr>
          <p:cNvPr id="8" name="Picture 4" descr="http://v.foto.radikal.ru/0704/9c/884df33bea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929198"/>
            <a:ext cx="6000792" cy="5905501"/>
          </a:xfrm>
          <a:prstGeom prst="rect">
            <a:avLst/>
          </a:prstGeom>
          <a:noFill/>
        </p:spPr>
      </p:pic>
      <p:pic>
        <p:nvPicPr>
          <p:cNvPr id="9" name="Picture 4" descr="C:\Users\Кристина\Desktop\ручка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8697">
            <a:off x="5715234" y="6109652"/>
            <a:ext cx="3027105" cy="2580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hiero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19" y="0"/>
            <a:ext cx="9178119" cy="6832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429684" cy="6215106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1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642918"/>
            <a:ext cx="707236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Владимир  Маяковский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714488"/>
            <a:ext cx="65149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Советские литературоведы стыдливо умалчивали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о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 неуспеваемости знаменитого поэта, чтобы не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с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мущать ребят, списывая всё на его революционный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 пыл. Однако факт остаётся фактом: в 5 классе Володя 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принял решение окончательно распрощаться со школой.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В результате у Маяковского на всю жизнь выработалось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н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еподдельное презрение к сокровищам человеческой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к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ультуры. Зато такое отношение придало некую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подростковую категоричность и свежесть российскому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ф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утуризму.</a:t>
            </a:r>
            <a:endParaRPr lang="ru-RU" dirty="0">
              <a:solidFill>
                <a:srgbClr val="990000"/>
              </a:solidFill>
              <a:latin typeface="Century Schoolbook" pitchFamily="18" charset="0"/>
            </a:endParaRPr>
          </a:p>
        </p:txBody>
      </p:sp>
      <p:pic>
        <p:nvPicPr>
          <p:cNvPr id="8194" name="Picture 2" descr="http://img1.liveinternet.ru/images/attach/c/4/84/38/84038147_i_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1823346" cy="2552684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  <p:pic>
        <p:nvPicPr>
          <p:cNvPr id="8" name="Picture 4" descr="http://v.foto.radikal.ru/0704/9c/884df33bea8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929198"/>
            <a:ext cx="6000792" cy="5905501"/>
          </a:xfrm>
          <a:prstGeom prst="rect">
            <a:avLst/>
          </a:prstGeom>
          <a:noFill/>
        </p:spPr>
      </p:pic>
      <p:pic>
        <p:nvPicPr>
          <p:cNvPr id="8196" name="Picture 4" descr="http://arabic.rt.com/media/pics/2011.06/orig/408b0798dad56c7bb60ae4d928c3c4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455450"/>
            <a:ext cx="3262310" cy="2197767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hiero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19" y="0"/>
            <a:ext cx="9178119" cy="6832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429684" cy="6215106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1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642918"/>
            <a:ext cx="707236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Константин Циолковский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571612"/>
            <a:ext cx="495520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Идеолог космонавтики в десятилетнем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 возрасте тяжело заболел скарлатиной,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п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оследствием которой стала тугоухость.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Мальчик, воспринимавший лишь обрывки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ф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раз учителей, был просто обречён на 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х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роническую неуспеваемость. Во 2 классе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13-летний гимназист остался на второй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г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од. Из третьего был исключён за 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н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еуспеваемость. Он больше нигде и 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н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икогда не учился, однако система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образования не смогла отделаться от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Циолковского так легко: через шесть 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л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ет он успешно сдал экзамены на звание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у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чителя и получил официальное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направление от Министерства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просвещения. </a:t>
            </a:r>
          </a:p>
          <a:p>
            <a:endParaRPr lang="ru-RU" dirty="0">
              <a:solidFill>
                <a:srgbClr val="990000"/>
              </a:solidFill>
              <a:latin typeface="Century Schoolbook" pitchFamily="18" charset="0"/>
            </a:endParaRPr>
          </a:p>
        </p:txBody>
      </p:sp>
      <p:pic>
        <p:nvPicPr>
          <p:cNvPr id="9" name="Picture 4" descr="http://v.foto.radikal.ru/0704/9c/884df33bea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00362" y="-285776"/>
            <a:ext cx="3460117" cy="3405171"/>
          </a:xfrm>
          <a:prstGeom prst="rect">
            <a:avLst/>
          </a:prstGeom>
          <a:noFill/>
        </p:spPr>
      </p:pic>
      <p:pic>
        <p:nvPicPr>
          <p:cNvPr id="3074" name="Picture 2" descr="10 &amp;vcy;&amp;iecy;&amp;lcy;&amp;icy;&amp;chcy;&amp;acy;&amp;jcy;&amp;shcy;&amp;icy;&amp;khcy; &amp;ocy;&amp;shcy;&amp;icy;&amp;bcy;&amp;ocy;&amp;kcy; &amp;tcy;&amp;iecy;&amp;lcy;&amp;iecy;&amp;vcy;&amp;icy;&amp;dcy;&amp;iecy;&amp;ncy;&amp;i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3050512" cy="3500462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hiero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78119" cy="6832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429684" cy="6215106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1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 smtClean="0">
              <a:solidFill>
                <a:srgbClr val="990000"/>
              </a:solidFill>
              <a:latin typeface="Century Schoolbook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642918"/>
            <a:ext cx="707236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Дмитрий Менделеев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1643050"/>
            <a:ext cx="4929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Дмитрий Менделеев несколько раз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с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давал экзамены в Медико-хирургическую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а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кадемию и всякий раз «заваливался» на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х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имии. Но мать заставила его продолжить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о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бразование. В итоге он решил сменить </a:t>
            </a:r>
          </a:p>
          <a:p>
            <a:r>
              <a:rPr lang="ru-RU" dirty="0">
                <a:solidFill>
                  <a:srgbClr val="990000"/>
                </a:solidFill>
                <a:latin typeface="Century Schoolbook" pitchFamily="18" charset="0"/>
              </a:rPr>
              <a:t>м</a:t>
            </a:r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едицину на педагогику и поступил в 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Главный педагогический институт. Только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здесь Менделеев почувствовал вкус к учёбе.</a:t>
            </a:r>
            <a:endParaRPr lang="ru-RU" dirty="0">
              <a:solidFill>
                <a:srgbClr val="990000"/>
              </a:solidFill>
              <a:latin typeface="Century Schoolbook" pitchFamily="18" charset="0"/>
            </a:endParaRPr>
          </a:p>
        </p:txBody>
      </p:sp>
      <p:pic>
        <p:nvPicPr>
          <p:cNvPr id="4100" name="Picture 4" descr="http://img11.nnm.ru/f/e/5/1/a/9c489b789dce94ff70d9440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2643206" cy="3425787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  <p:pic>
        <p:nvPicPr>
          <p:cNvPr id="9" name="Picture 4" descr="http://v.foto.radikal.ru/0704/9c/884df33bea8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429132"/>
            <a:ext cx="6000792" cy="5905501"/>
          </a:xfrm>
          <a:prstGeom prst="rect">
            <a:avLst/>
          </a:prstGeom>
          <a:noFill/>
        </p:spPr>
      </p:pic>
      <p:pic>
        <p:nvPicPr>
          <p:cNvPr id="4102" name="Picture 6" descr="http://img.oboz.obozrevatel.com/files/NewsPhoto/2009/03/10/290676/150593_image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143380"/>
            <a:ext cx="2571768" cy="1970703"/>
          </a:xfrm>
          <a:prstGeom prst="rect">
            <a:avLst/>
          </a:prstGeom>
          <a:noFill/>
          <a:ln w="9525">
            <a:solidFill>
              <a:srgbClr val="99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hiero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19" y="0"/>
            <a:ext cx="9178119" cy="6832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429684" cy="6215106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1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642918"/>
            <a:ext cx="707236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Антон Павлович Чехов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1643050"/>
            <a:ext cx="4929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Антона Чехова дважды оставляли на второй год из-за отставания в географии, арифметике и греческом языке. По русской словесности он никогда не получал больше четвёрки. Мальчик кое-как получил аттестат зрелости. Но переехав в Москву без труда поступил в Московский университет на медицинский факультет. Уже будучи знаменитым писателем, Чехов, перечитывая своё школьное сочинение «Киргизы», говорил:</a:t>
            </a:r>
          </a:p>
          <a:p>
            <a:r>
              <a:rPr lang="ru-RU" dirty="0" smtClean="0">
                <a:solidFill>
                  <a:srgbClr val="990000"/>
                </a:solidFill>
                <a:latin typeface="Century Schoolbook" pitchFamily="18" charset="0"/>
              </a:rPr>
              <a:t> « Я бы и сейчас не написал лучше».</a:t>
            </a:r>
          </a:p>
        </p:txBody>
      </p:sp>
      <p:pic>
        <p:nvPicPr>
          <p:cNvPr id="7" name="Picture 4" descr="http://v.foto.radikal.ru/0704/9c/884df33bea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0164" y="4857760"/>
            <a:ext cx="2643206" cy="2626263"/>
          </a:xfrm>
          <a:prstGeom prst="rect">
            <a:avLst/>
          </a:prstGeom>
          <a:noFill/>
        </p:spPr>
      </p:pic>
      <p:pic>
        <p:nvPicPr>
          <p:cNvPr id="5122" name="Picture 2" descr="http://www.pravmir.ru/wp-content/uploads/2011/02/67115795_tonnel.gi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428872" cy="3238496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hiero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119" y="0"/>
            <a:ext cx="9178119" cy="6832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28596" y="285728"/>
            <a:ext cx="8429684" cy="6215106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1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642918"/>
            <a:ext cx="707236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Иосиф Бродский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643050"/>
            <a:ext cx="49292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entury Schoolbook" pitchFamily="18" charset="0"/>
              </a:rPr>
              <a:t>Известный лауреат Нобелевской премии был, упрямым, ленивым, грубым, заядлым и матёрым двоечником, задирой и хулиганом.  Он отказывался отвечать на уроках. Письменные домашние задания не выполнял. Тетради в портфеле всегда неряшливые, грязные, с надписями и рисунками. В 7 классе Бродский получил четыре годовые двойки: по физике, химии, математике и английскому. Он остался на второй год, а вскоре и вовсе бросил школу.</a:t>
            </a:r>
          </a:p>
        </p:txBody>
      </p:sp>
      <p:pic>
        <p:nvPicPr>
          <p:cNvPr id="10" name="Picture 4" descr="http://v.foto.radikal.ru/0704/9c/884df33bea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972418"/>
            <a:ext cx="4429124" cy="3771163"/>
          </a:xfrm>
          <a:prstGeom prst="rect">
            <a:avLst/>
          </a:prstGeom>
          <a:noFill/>
        </p:spPr>
      </p:pic>
      <p:pic>
        <p:nvPicPr>
          <p:cNvPr id="6146" name="Picture 2" descr="http://img.dni.ru/binaries/v2_articlepic/3394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928934"/>
            <a:ext cx="2877602" cy="2428892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hiero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119" cy="6832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429684" cy="6215106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1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642918"/>
            <a:ext cx="707236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Лев Толстой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2" name="Picture 4" descr="http://v.foto.radikal.ru/0704/9c/884df33bea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29056" y="952499"/>
            <a:ext cx="5943600" cy="5905501"/>
          </a:xfrm>
          <a:prstGeom prst="rect">
            <a:avLst/>
          </a:prstGeom>
          <a:noFill/>
        </p:spPr>
      </p:pic>
      <p:pic>
        <p:nvPicPr>
          <p:cNvPr id="7174" name="Picture 6" descr="http://novynar.img.com.ua/img/forall/a/1301/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428868"/>
            <a:ext cx="2762250" cy="1933576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000496" y="2143116"/>
            <a:ext cx="4214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entury Schoolbook" pitchFamily="18" charset="0"/>
              </a:rPr>
              <a:t>У опекунши, графини П. И. Юшковой, Льву было не до учебы. На первом курсе Льва Николаевича оставили на второй год из-за неудовлетворительных оценок по российской истории и немецкому. До третьего курса дело не дошло: во время летнего перерыва студент уехал в родовое поместье. Там стал читать Руссо и бросил университет – именно потому, что захотел заниматься.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истина\Desktop\hierog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119" cy="68326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285728"/>
            <a:ext cx="8429684" cy="6215106"/>
          </a:xfrm>
          <a:prstGeom prst="roundRect">
            <a:avLst/>
          </a:prstGeom>
          <a:gradFill flip="none" rotWithShape="1">
            <a:gsLst>
              <a:gs pos="0">
                <a:srgbClr val="FBEAC7">
                  <a:alpha val="19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642918"/>
            <a:ext cx="7072362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Александр Сергеевич Пушкин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2" name="Picture 4" descr="http://v.foto.radikal.ru/0704/9c/884df33bea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857760"/>
            <a:ext cx="5214974" cy="51321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9058" y="2786058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entury Schoolbook" pitchFamily="18" charset="0"/>
              </a:rPr>
              <a:t>Пушкин -  не блистал знаниями в лицее. На уроках арифметики он плакал от того, что не мог понять законов математики. При окончании лицея Пушкин был самым худшим его учеником.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://img0.liveinternet.ru/images/attach/b/3/15/403/15403692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00240"/>
            <a:ext cx="2214578" cy="3381869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662</Words>
  <Application>Microsoft Office PowerPoint</Application>
  <PresentationFormat>Экран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Кристина</dc:creator>
  <cp:lastModifiedBy>Кристина</cp:lastModifiedBy>
  <cp:revision>5</cp:revision>
  <dcterms:created xsi:type="dcterms:W3CDTF">2012-06-29T09:40:04Z</dcterms:created>
  <dcterms:modified xsi:type="dcterms:W3CDTF">2012-07-03T19:10:12Z</dcterms:modified>
</cp:coreProperties>
</file>